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3"/>
  </p:notesMasterIdLst>
  <p:sldIdLst>
    <p:sldId id="361" r:id="rId2"/>
    <p:sldId id="358" r:id="rId3"/>
    <p:sldId id="359" r:id="rId4"/>
    <p:sldId id="360" r:id="rId5"/>
    <p:sldId id="362" r:id="rId6"/>
    <p:sldId id="363" r:id="rId7"/>
    <p:sldId id="364" r:id="rId8"/>
    <p:sldId id="365" r:id="rId9"/>
    <p:sldId id="366" r:id="rId10"/>
    <p:sldId id="367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99"/>
    <a:srgbClr val="3366FF"/>
    <a:srgbClr val="3333FF"/>
    <a:srgbClr val="006600"/>
    <a:srgbClr val="FBFBFB"/>
    <a:srgbClr val="FF3300"/>
    <a:srgbClr val="008000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173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F4C44-0FBA-432C-ACBA-F0ED3502344A}" type="datetimeFigureOut">
              <a:rPr lang="pt-BR" smtClean="0"/>
              <a:pPr/>
              <a:t>16/05/2016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6644C-D532-491C-AE5B-95DF692A93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3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9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8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2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6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3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3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3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98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9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693F9-7379-4B08-A973-97614E9D58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A8403-FE88-43A4-8FDC-37D1A35C75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0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755576" y="1412776"/>
            <a:ext cx="7704856" cy="2952328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6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Nova categorização de Resultados de Projetos</a:t>
            </a:r>
            <a:endParaRPr lang="pt-BR" sz="6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Cultivar/linhagem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19471" y="760164"/>
            <a:ext cx="3600400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Gerada</a:t>
            </a:r>
            <a:endParaRPr lang="pt-B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em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endParaRPr lang="pt-B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Matriz com Proteção requerida</a:t>
            </a:r>
          </a:p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com registro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requerido</a:t>
            </a:r>
            <a:endParaRPr lang="pt-BR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44878" y="2635239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Ativo de Inovação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55150" y="3284984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50199" y="20608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9471" y="3748388"/>
            <a:ext cx="4392488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registro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requerido;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proteção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Tecnologia não passível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proteção;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Matriz;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Filial;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Segredo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industrial/comercial;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Software;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Agente de controle biológico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811959" y="3770493"/>
            <a:ext cx="4124776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Estirpe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cepa;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Linhagem;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Raça/Tipo;</a:t>
            </a: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de extratos/compostos ou substâncias;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Germoplasma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 valor agregado;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Aplicativo para dispositivos móveis.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817869" y="760164"/>
            <a:ext cx="3600400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registrada</a:t>
            </a:r>
          </a:p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protegida</a:t>
            </a:r>
          </a:p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lançada</a:t>
            </a:r>
          </a:p>
          <a:p>
            <a:pPr marL="285750" indent="-285750" algn="just">
              <a:spcAft>
                <a:spcPts val="25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Cultivar indicada</a:t>
            </a:r>
          </a:p>
        </p:txBody>
      </p:sp>
    </p:spTree>
    <p:extLst>
      <p:ext uri="{BB962C8B-B14F-4D97-AF65-F5344CB8AC3E}">
        <p14:creationId xmlns:p14="http://schemas.microsoft.com/office/powerpoint/2010/main" val="38237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Enriquecimento e/ou manutenção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Coleção 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Biológica: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Constitui o </a:t>
            </a:r>
            <a:r>
              <a:rPr lang="pt-BR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germoplasma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 e/ou os ativos biológicos, introduzidos (coletados ou intercambiados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), conservados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, regenerados/clonados/multiplicados, nos Bancos Ativos, Coleções Biológicas e Núcleos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Conservação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2941723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Informações organizadas e disponibilizadas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755702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31185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83568" y="4381204"/>
            <a:ext cx="6624736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Análise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(base) 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Software corporativo, de apoio a pesquisa 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biológica;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Catálogo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TPPS;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Zoneamento.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Estirpe/Raça/Tipo: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Estirpe/Raça/Tipo resultantes do desenvolvimento e caracterização de animais de uma mesma </a:t>
            </a:r>
            <a:r>
              <a:rPr lang="pt-B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espécie ou 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estirpe de </a:t>
            </a:r>
            <a:r>
              <a:rPr lang="pt-BR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microorganismo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2673930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Ativo de Inovação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43006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4561" y="209953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3833" y="3893467"/>
            <a:ext cx="4392488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registro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requerido;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proteção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Tecnologia não passível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proteção;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Matriz;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Filial;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Segredo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industrial/comercial;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Software;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Agente de controle biológico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36321" y="3915572"/>
            <a:ext cx="4124776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Estirpe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cepa;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Linhagem;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Raça/Tipo;</a:t>
            </a: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de extratos/compostos ou substâncias;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Germoplasma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 valor agregado;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Aplicativo para dispositivos móveis.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Estudo de avaliação de impactos: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Refere-se à aplicação de metodologias para avaliar os impactos econômicos, sociais, ambientais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institucionais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das tecnologias geradas e transferidas pela Embrapa, e dos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posicionamentos institucionais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assumidos, bem como a apresentação e divulgação dos resultados dessas avaliações.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1" y="3001084"/>
            <a:ext cx="4722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Documento/Instrumento institucional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81506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37122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9444" y="4441368"/>
            <a:ext cx="5688632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 ou Manual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Corporativo;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Requerimento de análise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privilegiabilidade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2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Estudo prospectivo: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Estudos voltados à identificação e priorização de oportunidades e demandas, visando fundamentar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composição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do Plano Diretor, da Agenda e /ou de projetos das Unidades ou da Embrapa, além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subsidiar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tomadas de decisão estratégicas dentro e fora da empresa.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1" y="2941723"/>
            <a:ext cx="4722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Documento/Instrumento institucional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755702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31185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9444" y="4382007"/>
            <a:ext cx="5688632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 ou Manual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Corporativo;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Requerimento de análise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privilegiabilidade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5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Imagem corporativa: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Ações, eventos e instrumentos desenvolvidos e utilizados visando fortalecer ou consolidar a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imagem da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empresa junto a seus públicos.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2566102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Instrumento de Comunicação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Institucional, Mercadológica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sobre C&amp;T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4209" y="3195415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193623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3528" y="3574688"/>
            <a:ext cx="4722636" cy="3005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Organização de  congressos, seminários, simpósios, workshops etc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Organização/participação  em feiras e/ou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exposições;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Matéria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jornalística;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Edição de revistas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Palestra;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Vitrine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DVD/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Campanha/Ação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publicitária;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Programa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rádio;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932040" y="3545630"/>
            <a:ext cx="4176426" cy="3005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Programa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televisão;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Folder/folheto/cartilha;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Visita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Programada;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Solenidade (inaugurações, lançamentos, premiações etc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Informativo (jornal, boletim de notícias, etc., impresso ou eletrônico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Produção de peças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promocionais;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Artigo divulgação da Embrapa na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mídia;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Ação em mídia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Insumo agroindustrial: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75685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Ativos tecnológicos que se constituem em matéria-prima ou produto desenvolvido ou adaptado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para uso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em cadeias produtivas do agronegócio.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: (vacinas; sementes e mudas; fertilizantes; </a:t>
            </a:r>
            <a:r>
              <a:rPr lang="pt-B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inoculantes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outros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bioprodutos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, formulação e congêneres - incluem os ingredientes de alimentos 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rações, coadjuvantes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de fabricação, preparações enzimáticas e outros catalisadores,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bioprodutos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materiais para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embalagem, entre outros insumos para a industrialização.)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2780928"/>
            <a:ext cx="55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Produto de Comercialização/transferência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4209" y="3282956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31185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4" y="3588585"/>
            <a:ext cx="4032450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Revista;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Semente;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propagativo;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Microorganismo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Animais;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Bebida;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Bioproduto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/formulações/congêneres;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Corante;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Embrião;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465969" y="3652288"/>
            <a:ext cx="321048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Fertilizante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Corretivo;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Inoculante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Máquina/equipamento;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Agrotóxico;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biotecnológico;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Ração;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Sêmen;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Vacina.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3963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49688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Insumo agropecuário: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75685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Ativos tecnológicos que se constituem em matéria-prima ou produto desenvolvido ou adaptado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para uso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em cadeias produtivas do agronegócio.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: (vacinas; sementes e mudas; fertilizantes; </a:t>
            </a:r>
            <a:r>
              <a:rPr lang="pt-B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inoculantes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outros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bioprodutos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, formulação e congêneres - incluem os ingredientes de alimentos 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rações, coadjuvantes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de fabricação, preparações enzimáticas e outros catalisadores,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bioprodutos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materiais para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embalagem, entre outros insumos para a industrialização.)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2779195"/>
            <a:ext cx="55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Produto de Comercialização/transferência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4209" y="328122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239851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4" y="3586852"/>
            <a:ext cx="4032450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Revista;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Semente;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propagativo;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Microorganismo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Animais;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Bebida;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Bioproduto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/formulações/congêneres;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Corante;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Embrião;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465969" y="3650555"/>
            <a:ext cx="321048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Fertilizante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Corretivo;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Inoculante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Máquina/equipamento;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Agrotóxico;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biotecnológico;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Ração;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Sêmen;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Vacina.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Inventário e Caracterização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diversidade 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genética: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779431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Caracterização de sistemas naturais e agrícolas, quanto aos aspectos biológicos, sociais 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culturais (sobre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os recursos naturais e sua dimensão humana), para fins de uso sustentável dos recursos 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 planejamento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de paisagens sustentáveis. Estudos de caráter socioeconômicos e culturais voltados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ao reconhecimento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 a priorização de territórios e suas comunidades, bem como a caracterização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atividades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relacionadas às diversas formas de uso e ocupação da terra com objetivo de orientar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 manejo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dos recursos biológicos e a formulação de políticas públicas, que contribuam para o avanço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 agropecuária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brasileira de forma sustentável.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3419708"/>
            <a:ext cx="5442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Informações organizadas e disponibilizadas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4110558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78984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9240" y="4735914"/>
            <a:ext cx="6450828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Análise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(base) 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Software corporativo, de apoio a pesquisa 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biológica;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Catálogo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TPPS;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Zoneamento.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Melhoria Incremental ou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Processo Técnico 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Administrativo executado: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Melhorias obtidas nas práticas de gestão de atividades de suporte, especialmente em áreas </a:t>
            </a:r>
            <a:r>
              <a:rPr lang="pt-B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como campos 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experimentais, laboratórios e administração, mas não formalizadas via melhorias de processos.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1" y="2941723"/>
            <a:ext cx="4722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Documento/Instrumento institucional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755702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31185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9444" y="4382007"/>
            <a:ext cx="5688632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 ou Manual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Corporativo;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Requerimento de análise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privilegiabilidade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119258"/>
            <a:ext cx="7272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Missão da Embrapa x Resultados</a:t>
            </a:r>
            <a:endParaRPr lang="pt-BR" sz="3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328142" y="620688"/>
            <a:ext cx="7344816" cy="72008"/>
            <a:chOff x="251520" y="476672"/>
            <a:chExt cx="5688632" cy="72008"/>
          </a:xfrm>
        </p:grpSpPr>
        <p:cxnSp>
          <p:nvCxnSpPr>
            <p:cNvPr id="5" name="Conector reto 4"/>
            <p:cNvCxnSpPr/>
            <p:nvPr/>
          </p:nvCxnSpPr>
          <p:spPr>
            <a:xfrm>
              <a:off x="251520" y="548680"/>
              <a:ext cx="5688632" cy="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>
              <a:off x="251520" y="476672"/>
              <a:ext cx="5688632" cy="0"/>
            </a:xfrm>
            <a:prstGeom prst="line">
              <a:avLst/>
            </a:prstGeom>
            <a:ln w="5715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328142" y="1218232"/>
            <a:ext cx="8276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Viabilizar soluções de pesquisa, desenvolvimento e inovação para a sustentabilidade da agricultura, em benefício da sociedade brasileira</a:t>
            </a:r>
            <a:r>
              <a:rPr lang="pt-B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819368" y="1612472"/>
            <a:ext cx="2500604" cy="3832752"/>
            <a:chOff x="1819368" y="1612472"/>
            <a:chExt cx="2500604" cy="4264800"/>
          </a:xfrm>
        </p:grpSpPr>
        <p:sp>
          <p:nvSpPr>
            <p:cNvPr id="9" name="Seta dobrada para cima 8"/>
            <p:cNvSpPr/>
            <p:nvPr/>
          </p:nvSpPr>
          <p:spPr>
            <a:xfrm rot="5400000">
              <a:off x="1385646" y="2942946"/>
              <a:ext cx="3816424" cy="2052228"/>
            </a:xfrm>
            <a:prstGeom prst="bentUpArrow">
              <a:avLst>
                <a:gd name="adj1" fmla="val 19430"/>
                <a:gd name="adj2" fmla="val 28979"/>
                <a:gd name="adj3" fmla="val 25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1819368" y="1612472"/>
              <a:ext cx="1368152" cy="432047"/>
            </a:xfrm>
            <a:prstGeom prst="roundRect">
              <a:avLst/>
            </a:prstGeom>
            <a:solidFill>
              <a:schemeClr val="accent6">
                <a:alpha val="2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14657"/>
              </p:ext>
            </p:extLst>
          </p:nvPr>
        </p:nvGraphicFramePr>
        <p:xfrm>
          <a:off x="4410944" y="1052736"/>
          <a:ext cx="4474840" cy="5321827"/>
        </p:xfrm>
        <a:graphic>
          <a:graphicData uri="http://schemas.openxmlformats.org/drawingml/2006/table">
            <a:tbl>
              <a:tblPr>
                <a:effectLst>
                  <a:outerShdw blurRad="63500" dist="215900" dir="2700000" algn="tl" rotWithShape="0">
                    <a:prstClr val="black">
                      <a:alpha val="40000"/>
                    </a:prstClr>
                  </a:outerShdw>
                </a:effectLst>
                <a:tableStyleId>{AF606853-7671-496A-8E4F-DF71F8EC918B}</a:tableStyleId>
              </a:tblPr>
              <a:tblGrid>
                <a:gridCol w="4474840"/>
              </a:tblGrid>
              <a:tr h="14926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Soluções = Resultados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Apoio à formação de estudantes de graduação e pós-graduação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Apoio à formulação ou execução de Políticas Públicas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Arranjos institucionais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Avanço do conhecimento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Capacitação e atualização tecnológica de agentes multiplicadores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Capacitação interna em áreas estratégicas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Cultivar /linhagem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Enriquecimento e/ou manutenção de Coleção Biológica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Estirpe/Raça/Tipo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Estudo de avaliação de impactos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Estudo prospectivo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Imagem corporativa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Insumo agroindustrial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Insumo agropecuário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Inventário e Caracterização de diversidade genética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Melhoria Incremental ou Processo Técnico Administrativo executado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Metodologia Técnico Científica em P&amp;D, TT ou Comunicação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Negócio Tecnológico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Novo processo técnico, organizacional e gerencial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Prática/processo agroindustrial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Prática/processo agropecuário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Processo melhorado, metodologia ou estudo técnico, organizacional e gerencial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Produto Agroindustrial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Produto Pré-Tecnológico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Protótipo de máquinas, equipamentos e implementos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Sistema de informação ou análise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Software Corporativo ou Específico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Software para Clientes Externos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6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15222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 Técnico Científica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 P&amp;D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TT ou Comunicação: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7645" y="1015440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Desenvolvimento de novas ou avanço incremental em metodologias científicas, considerando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também novas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metodologias para transferência de tecnologia, comunicação e processos correlatos.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1382" y="2540019"/>
            <a:ext cx="33650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Publicação técnica</a:t>
            </a:r>
          </a:p>
          <a:p>
            <a:pPr marL="342900" indent="-342900" fontAlgn="t">
              <a:buClr>
                <a:srgbClr val="00CC99"/>
              </a:buClr>
              <a:buAutoNum type="arabicParenR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 técnico-científica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3750869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13741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7645" y="4120201"/>
            <a:ext cx="42201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Manual;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Boletim;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Circular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Folder e/ou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cartilha;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Comunicado e/ou recomendação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Série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37900" y="4120201"/>
            <a:ext cx="4032448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indexado;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Organização ou Edição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em Anais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Congresso;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Capítulo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Dissertação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Tese.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88" y="172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Negócio Tecnológico: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7645" y="836712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Desenvolvimento de novas ou avanço incremental em metodologias científicas, considerando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também novas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metodologias para transferência de tecnologia, comunicação e processos correlatos.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544" y="2228671"/>
            <a:ext cx="58150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AutoNum type="arabi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Comercialização/transferência</a:t>
            </a:r>
          </a:p>
          <a:p>
            <a:pPr marL="342900" indent="-342900" fontAlgn="t">
              <a:buClr>
                <a:srgbClr val="00CC99"/>
              </a:buClr>
              <a:buAutoNum type="arabicParenR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t">
              <a:buClr>
                <a:srgbClr val="00CC99"/>
              </a:buClr>
              <a:buFontTx/>
              <a:buAutoNum type="arabicParen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Serviço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prestado</a:t>
            </a:r>
          </a:p>
          <a:p>
            <a:pPr marL="342900" indent="-342900" fontAlgn="t">
              <a:buClr>
                <a:srgbClr val="00CC99"/>
              </a:buClr>
              <a:buAutoNum type="arabicParenR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3203684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19779" y="183553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16063" y="3617049"/>
            <a:ext cx="2455737" cy="2980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Revista;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Semente;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propagativo;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Microorganismo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Animais;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Bebida;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Bioproduto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/formulações/congêneres;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Corante;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Embrião;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699792" y="3773428"/>
            <a:ext cx="244827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Fertilizante ou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Corretivo;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Inoculante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Máquina/equipamento;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Agrotóxico;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biotecnológico;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Ração;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Sêmen;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Vacina.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185917" y="3687703"/>
            <a:ext cx="3672407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ao Cidadão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Análises laboratoriais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Testes de produtos/processos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Consultorias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Coleção registrada em órgão competente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Elaboração de laudos de quarentena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Novo processo técnico,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organizacional e 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gerencial: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908720"/>
            <a:ext cx="74168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Refere-se ao desenvolvimento de um novo processo gerencial, administrativo ou técnico, baseado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 diagnósticos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e/ou estudos, e que propicie ganho para a gestão e benefício para o cliente. Trata-se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uma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inovação no campo do desenvolvimento institucional na Embrapa (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ainda que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existente em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outras organizações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), tais como novos modelos, metodologias, ferramentas, procedimentos e sistemas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gestão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1" y="3132704"/>
            <a:ext cx="4722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Documento/Instrumento institucional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94668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50284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9444" y="4585384"/>
            <a:ext cx="5688632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 ou Manual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Corporativo;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Requerimento de análise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privilegiabilidade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Prática/processo agroindustrial: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7645" y="926327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Conjuntos 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encadeados de operações utilizadas em nível comercial ou industrial </a:t>
            </a:r>
            <a:r>
              <a:rPr lang="pt-B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 agroindústria, aplicável 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às escalas de bancada, de planta piloto ou para uso em escala comercial.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1382" y="2463449"/>
            <a:ext cx="33650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Publicação técnica</a:t>
            </a:r>
          </a:p>
          <a:p>
            <a:pPr marL="342900" indent="-342900" fontAlgn="t">
              <a:buClr>
                <a:srgbClr val="00CC99"/>
              </a:buClr>
              <a:buAutoNum type="arabicParenR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 técnico-científica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3646708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0608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7645" y="4016040"/>
            <a:ext cx="42201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Manual;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Boletim;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Circular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Folder e/ou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cartilha;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Comunicado e/ou recomendação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Série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37900" y="4016040"/>
            <a:ext cx="4032448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indexado;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Organização ou Edição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em Anais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Congresso;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Capítulo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Dissertação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Tese.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0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Prática/processo agropecuário: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7645" y="926327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Conjunto de procedimentos e/ou técnicas utilizadas na produção agropecuária, florestal e manejo </a:t>
            </a:r>
            <a:r>
              <a:rPr lang="pt-B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recursos 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hídricos, pesqueiros, faunísticos e florísticos.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1382" y="2463449"/>
            <a:ext cx="33650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Publicação técnica</a:t>
            </a:r>
          </a:p>
          <a:p>
            <a:pPr marL="342900" indent="-342900" fontAlgn="t">
              <a:buClr>
                <a:srgbClr val="00CC99"/>
              </a:buClr>
              <a:buAutoNum type="arabicParenR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 técnico-científica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3646708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0608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7645" y="4016040"/>
            <a:ext cx="42201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Manual;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Boletim;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Circular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Folder e/ou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cartilha;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Comunicado e/ou recomendação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Série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37900" y="4016040"/>
            <a:ext cx="4032448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indexado;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Organização ou Edição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em Anais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Congresso;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Capítulo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Dissertação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Tese.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0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Processo melhorado, metodologia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 estudo técnico, organizacional e gerencial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1" y="122070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Refere-se a ações de melhoria incremental, baseadas em diagnósticos e/ou estudos, e que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são aplicadas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a um processo/metodologia gerencial, administrativo ou técnico, que vão resultar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 avanços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significativos ou numa versão atualizada, sem alterar a concepção original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 processo/metodologia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1" y="3132704"/>
            <a:ext cx="4722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Documento/Instrumento institucional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94668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50284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9444" y="4572988"/>
            <a:ext cx="5688632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 ou Manual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Corporativo;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Requerimento de análise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privilegiabilidade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88" y="172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Produto Agroindustrial: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6404" y="676125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Ativos tecnológicos, desenvolvidos ou adaptados para produção pelas agroindústrias / </a:t>
            </a:r>
            <a:r>
              <a:rPr lang="pt-B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biorrefinarias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empregando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práticas / processos industriais inovadores ou convencionais de biomassa, destinados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ao consumidor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final. Exemplos incluem novos produtos ou formulações de alimentos 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rações, biocombustíveis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biomateriais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, embalagens e produtos químicos verdes, óleos essenciais 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aromas, fármacos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, entre outros produtos da industrialização de biomassa.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57163" y="2699628"/>
            <a:ext cx="4750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Comercialização/transferência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3289528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13741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3643369"/>
            <a:ext cx="4032450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Revista;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Semente;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propagativo;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Microorganismo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Animais;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Bebida;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Bioproduto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/formulações/congêneres;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Corante;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Embrião;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465969" y="3722563"/>
            <a:ext cx="321048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Fertilizante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Corretivo;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Inoculante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Máquina/equipamento;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Agrotóxico;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biotecnológico;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Ração;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Sêmen;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Vacina.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Produto Pré-Tecnológico: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Produtos que permitam caracterizar, mapear e/ou identificar potenciais ativos de inovação </a:t>
            </a:r>
            <a:r>
              <a:rPr lang="pt-B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voltados para 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o melhoramento genético e para a geração de novos produtos.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2673930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Ativo de Inovação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43006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4561" y="209953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3833" y="3893467"/>
            <a:ext cx="4392488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registro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requerido;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proteção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Tecnologia não passível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proteção;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Matriz;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Filial;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Segredo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industrial/comercial;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Software;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Agente de controle biológico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36321" y="3915572"/>
            <a:ext cx="4124776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Estirpe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cepa;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Linhagem;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Raça/Tipo;</a:t>
            </a: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de extratos/compostos ou substâncias;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Germoplasma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 valor agregado;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Aplicativo para dispositivos móveis.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88" y="172688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Protótipo de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máquinas, equipamentos 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implementos: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57163" y="985308"/>
            <a:ext cx="741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Máquinas, equipamentos ou implementos desenvolvidos como protótipos, passíveis de parcerias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para desenvolvimento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e/ou produto final para uso em escala comercial, registrados de acordo com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 normas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vigentes na Empresa.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58850" y="2675925"/>
            <a:ext cx="4833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Comercialização/transferência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3289528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13741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3643369"/>
            <a:ext cx="4032450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Revista;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Semente;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propagativo;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Microorganismo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Animais;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Bebida;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Bioproduto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/formulações/congêneres;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Corante;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Embrião;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465969" y="3722563"/>
            <a:ext cx="321048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Fertilizante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Corretivo;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Inoculante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Máquina/equipamento;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Agrotóxico;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biotecnológico;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Ração;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Sêmen;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Vacina.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 de informação ou análise: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908720"/>
            <a:ext cx="741682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Ativos tecnológicos que se constituem em um conjunto de programas de computador,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procedimentos, regras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e qualquer documentação associada pertinente à operação de um sistema de informação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e/ou disponibilização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de informações geradas/coletadas/sistematizadas/analisadas em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estudos, diagnósticos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, zoneamentos, monitoramentos, mapeamentos.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3059668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Informações organizadas e disponibilizadas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873259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42941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83568" y="4498761"/>
            <a:ext cx="6624736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Análise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(base) 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Software corporativo, de apoio a pesquisa 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biológica;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Catálogo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TPPS;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Zoneamento.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4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78996"/>
              </p:ext>
            </p:extLst>
          </p:nvPr>
        </p:nvGraphicFramePr>
        <p:xfrm>
          <a:off x="457200" y="1141415"/>
          <a:ext cx="8229600" cy="559614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474840"/>
                <a:gridCol w="3754760"/>
              </a:tblGrid>
              <a:tr h="14926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Resultado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Forma(s) </a:t>
                      </a:r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 </a:t>
                      </a:r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Entrega(s)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2" action="ppaction://hlinksldjump"/>
                        </a:rPr>
                        <a:t>Apoio à formação de estudantes de graduação e pós-graduação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Instrumento de formalização de parcerias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3" action="ppaction://hlinksldjump"/>
                        </a:rPr>
                        <a:t>Apoio à formulação ou execução de Políticas Públicas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Documento/Instrumento institucional ou Instrumento de formalização de parcerias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4" action="ppaction://hlinksldjump"/>
                        </a:rPr>
                        <a:t>Arranjos institucionais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Instrumento de formalização de parcerias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5" action="ppaction://hlinksldjump"/>
                        </a:rPr>
                        <a:t>Avanço do conhecimento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Publicação técnica ou Publicação técnico-científica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6" action="ppaction://hlinksldjump"/>
                        </a:rPr>
                        <a:t>Capacitação e atualização tecnológica de agentes multiplicadores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Evento ou Instrumentos de </a:t>
                      </a:r>
                      <a:r>
                        <a:rPr lang="pt-BR" sz="1000" u="none" strike="noStrike" dirty="0" err="1">
                          <a:effectLst/>
                          <a:latin typeface="+mj-lt"/>
                        </a:rPr>
                        <a:t>transf</a:t>
                      </a:r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. de tecnologia e Intercâmbio de Conhecimentos (TTIC)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7" action="ppaction://hlinksldjump"/>
                        </a:rPr>
                        <a:t>Capacitação interna em áreas estratégicas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Documento/Instrumento institucional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8" action="ppaction://hlinksldjump"/>
                        </a:rPr>
                        <a:t>Cultivar /linhagem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Ativo de Inovação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9" action="ppaction://hlinksldjump"/>
                        </a:rPr>
                        <a:t>Enriquecimento e/ou manutenção de Coleção Biológica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Informações organizadas e disponibilizadas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0" action="ppaction://hlinksldjump"/>
                        </a:rPr>
                        <a:t>Estirpe/Raça/Tipo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Ativo de Inovação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1" action="ppaction://hlinksldjump"/>
                        </a:rPr>
                        <a:t>Estudo de avaliação de impactos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Documento/Instrumento institucional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2" action="ppaction://hlinksldjump"/>
                        </a:rPr>
                        <a:t>Estudo prospectivo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Documento/Instrumento institucional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3" action="ppaction://hlinksldjump"/>
                        </a:rPr>
                        <a:t>Imagem corporativa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Instrumento de Comunicação Institucional, Mercadológica e sobre C&amp;T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4" action="ppaction://hlinksldjump"/>
                        </a:rPr>
                        <a:t>Insumo agroindustrial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Produto de Comercialização/transferência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5" action="ppaction://hlinksldjump"/>
                        </a:rPr>
                        <a:t>Insumo agropecuário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Produto de Comercialização/transferência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6" action="ppaction://hlinksldjump"/>
                        </a:rPr>
                        <a:t>Inventário e Caracterização de diversidade genética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Informações organizadas e disponibilizadas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7" action="ppaction://hlinksldjump"/>
                        </a:rPr>
                        <a:t>Melhoria Incremental ou Processo Técnico Administrativo executado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Documento/Instrumento institucional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8" action="ppaction://hlinksldjump"/>
                        </a:rPr>
                        <a:t>Metodologia Técnico Científica em P&amp;D, TT ou Comunicação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Publicação técnica ou Publicação técnico-científica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19" action="ppaction://hlinksldjump"/>
                        </a:rPr>
                        <a:t>Negócio Tecnológico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Produto de Comercialização/transferência ou Serviço prestado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0" action="ppaction://hlinksldjump"/>
                        </a:rPr>
                        <a:t>Novo processo técnico, organizacional e gerencial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Documento/Instrumento institucional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1" action="ppaction://hlinksldjump"/>
                        </a:rPr>
                        <a:t>Prática/processo agroindustrial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Publicação técnica ou Publicação técnico-científica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2" action="ppaction://hlinksldjump"/>
                        </a:rPr>
                        <a:t>Prática/processo agropecuário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Publicação técnica ou Publicação técnico-científica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3" action="ppaction://hlinksldjump"/>
                        </a:rPr>
                        <a:t>Processo melhorado, metodologia ou estudo técnico, organizacional e gerencial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Documento/Instrumento institucional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4" action="ppaction://hlinksldjump"/>
                        </a:rPr>
                        <a:t>Produto Agroindustrial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Produto de Comercialização/transferência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5" action="ppaction://hlinksldjump"/>
                        </a:rPr>
                        <a:t>Produto Pré-Tecnológico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Ativo de Inovação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6" action="ppaction://hlinksldjump"/>
                        </a:rPr>
                        <a:t>Protótipo de máquinas, equipamentos e implementos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Produto de Comercialização/transferência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 smtClean="0">
                          <a:effectLst/>
                          <a:latin typeface="+mj-lt"/>
                          <a:hlinkClick r:id="rId27" action="ppaction://hlinksldjump"/>
                        </a:rPr>
                        <a:t>Sistema de informação ou análise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Informações organizadas e disponibilizadas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8" action="ppaction://hlinksldjump"/>
                        </a:rPr>
                        <a:t>Software Corporativo ou Específico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Ativo de Inovação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  <a:tr h="1492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u="none" strike="noStrike" dirty="0">
                          <a:effectLst/>
                          <a:latin typeface="+mj-lt"/>
                          <a:hlinkClick r:id="rId29" action="ppaction://hlinksldjump"/>
                        </a:rPr>
                        <a:t>Software para Clientes Externos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 dirty="0">
                          <a:effectLst/>
                          <a:latin typeface="+mj-lt"/>
                        </a:rPr>
                        <a:t>Ativo de Inovação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463" marR="7463" marT="7463" marB="0"/>
                </a:tc>
              </a:tr>
            </a:tbl>
          </a:graphicData>
        </a:graphic>
      </p:graphicFrame>
      <p:sp>
        <p:nvSpPr>
          <p:cNvPr id="13" name="Subtítulo 2"/>
          <p:cNvSpPr txBox="1">
            <a:spLocks/>
          </p:cNvSpPr>
          <p:nvPr/>
        </p:nvSpPr>
        <p:spPr>
          <a:xfrm>
            <a:off x="35496" y="82508"/>
            <a:ext cx="7776864" cy="1015663"/>
          </a:xfrm>
          <a:prstGeom prst="rect">
            <a:avLst/>
          </a:prstGeo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se comprovar o alcance do resultado é preciso apresentar um comprovante. Por isso, cada tipo de resultado tem uma ‘forma de entrega’ característica (alguns possuem 2 formas):</a:t>
            </a:r>
          </a:p>
        </p:txBody>
      </p:sp>
    </p:spTree>
    <p:extLst>
      <p:ext uri="{BB962C8B-B14F-4D97-AF65-F5344CB8AC3E}">
        <p14:creationId xmlns:p14="http://schemas.microsoft.com/office/powerpoint/2010/main" val="32094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Software Corporativo ou Específico: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99821" y="677595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Conjunto de programas de computador, procedimentos, documentações correlatas e dados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associados de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um dos tipos: software ou sistema de informação corporativo, de apoio a pesquisa,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específicos, componente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de software, Portal, framework, etc.). De acordo com a Norma "DESENVOLVIMENTO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SOFTWARES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CORPORATIVOS E ESPECÍFICOS" (037.012.002.002), 'Softwares Corporativos'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são softwares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que agregam funções de processos destinados ao uso em mais de uma Unidade da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Embrapa ou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que tenham influência direta sobre a estrutura organizacional da empresa e 'Softwares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Específicos‘ são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softwares que agregam funções de processos destinados ao uso específico de uma Unidade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 Embrapa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3275692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Ativo de Inovação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789040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280161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3833" y="4221088"/>
            <a:ext cx="4392488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registro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requerido;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proteção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Tecnologia não passível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proteção;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Matriz;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Filial;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Segredo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industrial/comercial;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Software;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Agente de controle biológico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36321" y="4243193"/>
            <a:ext cx="4124776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Estirpe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cepa;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Linhagem;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Raça/Tipo;</a:t>
            </a: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de extratos/compostos ou substâncias;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Germoplasma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 valor agregado;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Aplicativo para dispositivos móveis.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379987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465712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Software para Clientes Externos: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910168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Conjunto de programas de computador, procedimentos, documentações correlatas e dados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associados. De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acordo com a Norma "DESENVOLVIMENTO DE SOFTWARES CORPORATIVOS 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ESPECÍFICOS“ (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037.012.002.002), 'Softwares para Clientes Externos' são softwares desenvolvidos pela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Embrapa, destinados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para uso por terceiros (parceiros, produtores rurais, empresas, órgãos de governo,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institutos de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pesquisa, universidades, cooperativas).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398" y="3094508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Ativo de Inovação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18670" y="3707740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18670" y="2620431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3833" y="4149080"/>
            <a:ext cx="4392488" cy="248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registro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requerido;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Cultivar com proteção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requerida;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Tecnologia não passível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proteção;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Matriz;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Patente Requerida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Filial;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Segredo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industrial/comercial;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Software;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Agente de controle biológico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36321" y="4171185"/>
            <a:ext cx="4124776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Estirpe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cepa;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Linhagem;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Raça/Tipo;</a:t>
            </a: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Banco de extratos/compostos ou substâncias;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Germoplasma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 valor agregado;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Aplicativo para dispositivos móveis.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379987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465712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5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Apoio à formação de estudantes de graduação e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pós-graduação:</a:t>
            </a:r>
            <a:endParaRPr lang="pt-BR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1045196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Oferta de estágios de graduação e pós-graduação (Mestrado, Doutorado ou outras modalidades disponibilizadas por órgão de fomento) por meio da integração de esforços com instituições parceiras, objetivando incentivo a pesquisas tecnológicas de interesse mútuo, no segmento de pesquisa agropecuária, bem como o fortalecimento de programas de graduação e pós-graduação. Envolve a utilização de recursos humanos e materiais condizente com as atividades fim da Embrapa e suas Unidades, orientado por pesquisador qualificado. Devem ser estabelecidos por meio de convênios firmados com instituições de ensino e pesquisa, podendo as tarefas relacionadas serem executadas na Embrapa ou fora, de acordo com o especificado no termo de convênio.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15033" y="3788057"/>
            <a:ext cx="4717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formalização de parcerias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4992" y="4291836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4992" y="328427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4655086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P&amp;D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P&amp;D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internacional;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TT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TT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internacional;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Contrato, convênio e termo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cooperação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divulgação e promoção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Apoio à formulação ou execução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Políticas Públicas:</a:t>
            </a:r>
            <a:endParaRPr lang="pt-BR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1045196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Identificação e priorização de oportunidades e demandas com objetivo de formulação ou execução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políticas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públicas, junto a parceiros, em benefício da sociedade brasileira.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1382" y="2518072"/>
            <a:ext cx="46987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Documento/Instrumento institucional</a:t>
            </a:r>
          </a:p>
          <a:p>
            <a:pPr fontAlgn="t">
              <a:buClr>
                <a:srgbClr val="00CC99"/>
              </a:buClr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formalização de parcerias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362932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111433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1382" y="4139386"/>
            <a:ext cx="4220101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 ou Manual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Corporativo;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Requerimento de análise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privilegiabilidade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25876" y="4139386"/>
            <a:ext cx="4032448" cy="2026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de P&amp;D nacional;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Contrato de P&amp;D internacional;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Contrato de TT nacional;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Contrato de TT internacional;</a:t>
            </a: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Contrato, convênio e termo de cooperação de divulgação e promoção institucional.</a:t>
            </a: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Arranjos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institucionais:</a:t>
            </a:r>
            <a:endParaRPr lang="pt-BR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0865" y="1045196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Refere-se aos modelos/estruturas/configurações de parcerias e integração de competências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visando atender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a objetivos comuns em P&amp;D, TT , Comunicação e Gestão.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91659" y="2799825"/>
            <a:ext cx="4717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formalização de parcerias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25091" y="3535448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25091" y="229032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91659" y="3898698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P&amp;D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P&amp;D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internacional;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TT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TT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internacional;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Contrato, convênio e termo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cooperação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divulgação e promoção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Avanço do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conhecimento:</a:t>
            </a:r>
            <a:endParaRPr lang="pt-BR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2366" y="77840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Conhecimentos que representam avanços incrementais para o desenvolvimento de soluções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pesquisa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passíveis de aplicação em sistemas produtivos. Inclui também avanços do conhecimento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 estabelecem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de novos paradigmas conceituais ou nova fundamentação na fronteira do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conhecimento, para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futura aplicação em sistemas, podendo causar impactos radicais na trajetória de CT&amp;I,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sendo, nesse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caso, o conteúdo de descobertas e teorias.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1382" y="2780928"/>
            <a:ext cx="33650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Publicação técnica</a:t>
            </a:r>
          </a:p>
          <a:p>
            <a:pPr marL="342900" indent="-342900" fontAlgn="t">
              <a:buClr>
                <a:srgbClr val="00CC99"/>
              </a:buClr>
              <a:buAutoNum type="arabicParenR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 técnico-científica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3800497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228664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7645" y="4207147"/>
            <a:ext cx="42201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Clr>
                <a:srgbClr val="00CC99"/>
              </a:buClr>
            </a:pPr>
            <a:r>
              <a:rPr lang="pt-BR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Manual;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Boletim;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Circular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Folder e/ou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cartilha;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Comunicado e/ou recomendação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produção;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Série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20129" y="4207147"/>
            <a:ext cx="4032448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rgbClr val="00CC99"/>
              </a:buClr>
            </a:pPr>
            <a:r>
              <a:rPr lang="pt-BR" sz="17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indexado;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Organização ou Edição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Livros;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Artigo em Anais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Congresso;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Capítulo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livro;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Dissertação ou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Tese.</a:t>
            </a:r>
            <a:endParaRPr lang="pt-B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Capacitação e atualização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tecnológica de </a:t>
            </a: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agentes multiplicadores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9240" y="1034993"/>
            <a:ext cx="74168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Ações, eventos e instrumentos desenvolvidos, nos âmbitos nacional e internacional, visando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capacitar multiplicadores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no uso e na transferência de tecnologias desenvolvidas e /ou adaptados pela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Embrapa. Entende-se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por agentes multiplicadores: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Extensionistas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 (da iniciativa pública ou privada),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consultores autônomos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e/ou técnicos de cooperativas, associações, sindicatos e produtores líderes, aptos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orientar/repassar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o conhecimento e/ou tecnologias gerados pela Embrapa e parceiros para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diversos setores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da sociedade e da agricultura.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3278363"/>
            <a:ext cx="7773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Evento ou Instrumentos de transferência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tecnologia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Intercâmbio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Conhecimentos (TTIC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4209" y="4013628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820097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11560" y="4382960"/>
            <a:ext cx="56886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Curso para agentes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multiplicadores;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Unidade Demonstrativa ou de Unidade de Referência Tecnológica (URT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Processo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incubação;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campo;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Unidade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Observação;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Unidade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Aprendizagem;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Palestra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09" y="1847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Clr>
                <a:srgbClr val="00CC99"/>
              </a:buClr>
              <a:buFont typeface="Arial" panose="020B0604020202020204" pitchFamily="34" charset="0"/>
              <a:buChar char="►"/>
            </a:pPr>
            <a:r>
              <a:rPr lang="pt-B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Capacitação interna em </a:t>
            </a:r>
            <a:r>
              <a:rPr lang="pt-B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áreas estratégicas:</a:t>
            </a:r>
            <a:endParaRPr lang="pt-BR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9240" y="1029547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Refere-se às ações de capacitação e de desenvolvimento de empregados em áreas de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interesse institucional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para a Unidade/Embrapa. São considerados os cursos e treinamentos de curta </a:t>
            </a:r>
            <a:r>
              <a:rPr lang="pt-BR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duração estruturados 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e executados pela Embrapa ou por organizações externas.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69240" y="3033781"/>
            <a:ext cx="7773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Documento/Instrumento institucional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3847760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 desta forma de entrega: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4209" y="2403917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Entrega Padrão</a:t>
            </a:r>
            <a:r>
              <a:rPr lang="pt-BR" b="1" dirty="0" smtClean="0">
                <a:solidFill>
                  <a:srgbClr val="006600"/>
                </a:solidFill>
              </a:rPr>
              <a:t>: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11560" y="4357799"/>
            <a:ext cx="5688632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Contrato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comercialização;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 ou Manual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Corporativo;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Requerimento de análise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privilegiabilidade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200"/>
              </a:spcAft>
              <a:buClr>
                <a:srgbClr val="00CC99"/>
              </a:buClr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Técnica.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0800000">
            <a:off x="8172400" y="6165304"/>
            <a:ext cx="795746" cy="433388"/>
          </a:xfrm>
          <a:prstGeom prst="rightArrow">
            <a:avLst>
              <a:gd name="adj1" fmla="val 50000"/>
              <a:gd name="adj2" fmla="val 56868"/>
            </a:avLst>
          </a:prstGeom>
          <a:solidFill>
            <a:srgbClr val="FFFFFF"/>
          </a:solidFill>
          <a:ln w="19050" algn="in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388424" y="6251029"/>
            <a:ext cx="939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100" b="1" dirty="0" smtClean="0">
                <a:solidFill>
                  <a:srgbClr val="0000FF"/>
                </a:solidFill>
                <a:latin typeface="Calibri" panose="020F0502020204030204" pitchFamily="34" charset="0"/>
                <a:hlinkClick r:id="rId2" action="ppaction://hlinksldjump"/>
              </a:rPr>
              <a:t>Voltar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3613</Words>
  <Application>Microsoft Office PowerPoint</Application>
  <PresentationFormat>Apresentação na tela (4:3)</PresentationFormat>
  <Paragraphs>600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Celso Moretti</dc:creator>
  <cp:lastModifiedBy>Juarez Barbosa Tome Junior</cp:lastModifiedBy>
  <cp:revision>321</cp:revision>
  <dcterms:created xsi:type="dcterms:W3CDTF">2013-07-15T19:54:38Z</dcterms:created>
  <dcterms:modified xsi:type="dcterms:W3CDTF">2016-05-16T10:42:42Z</dcterms:modified>
</cp:coreProperties>
</file>