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95" r:id="rId2"/>
    <p:sldId id="276" r:id="rId3"/>
    <p:sldId id="277" r:id="rId4"/>
    <p:sldId id="278" r:id="rId5"/>
    <p:sldId id="345" r:id="rId6"/>
    <p:sldId id="385" r:id="rId7"/>
    <p:sldId id="386" r:id="rId8"/>
    <p:sldId id="387" r:id="rId9"/>
    <p:sldId id="389" r:id="rId10"/>
    <p:sldId id="388" r:id="rId11"/>
    <p:sldId id="396" r:id="rId12"/>
    <p:sldId id="397" r:id="rId13"/>
    <p:sldId id="398" r:id="rId14"/>
    <p:sldId id="399" r:id="rId15"/>
    <p:sldId id="400" r:id="rId16"/>
    <p:sldId id="401" r:id="rId17"/>
    <p:sldId id="390" r:id="rId18"/>
    <p:sldId id="391" r:id="rId19"/>
    <p:sldId id="392" r:id="rId20"/>
    <p:sldId id="393" r:id="rId21"/>
    <p:sldId id="380" r:id="rId2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FF00"/>
    <a:srgbClr val="006600"/>
    <a:srgbClr val="98D3F0"/>
    <a:srgbClr val="C5E6F7"/>
    <a:srgbClr val="B9E1F5"/>
    <a:srgbClr val="88C8DC"/>
    <a:srgbClr val="004994"/>
    <a:srgbClr val="EAF6F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94660"/>
  </p:normalViewPr>
  <p:slideViewPr>
    <p:cSldViewPr>
      <p:cViewPr varScale="1">
        <p:scale>
          <a:sx n="102" d="100"/>
          <a:sy n="10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2808" y="4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39D3B29-017D-4833-BDCE-0F55008292B2}" type="datetimeFigureOut">
              <a:rPr lang="pt-BR"/>
              <a:pPr>
                <a:defRPr/>
              </a:pPr>
              <a:t>09/10/2015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FD30A58-B765-41F0-888C-45FC41CF89F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79653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A02232E-3652-4997-8C3A-AE04122AF5B6}" type="datetimeFigureOut">
              <a:rPr lang="pt-BR"/>
              <a:pPr>
                <a:defRPr/>
              </a:pPr>
              <a:t>09/10/2015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9910D0D-DF23-4EDF-BFE6-B00F368E74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092218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805488"/>
            <a:ext cx="1584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624688"/>
            <a:ext cx="9793088" cy="4478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-252536" y="-243407"/>
            <a:ext cx="6134843" cy="534228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899592" y="2996952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-3" y="2759961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23528" y="466764"/>
            <a:ext cx="5040560" cy="21218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2589842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6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reto 6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539552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1124744"/>
            <a:ext cx="7200800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817694" y="3284985"/>
            <a:ext cx="6778642" cy="33123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1450042054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6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reto 6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539552" y="2276873"/>
            <a:ext cx="7017145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620688"/>
            <a:ext cx="8424936" cy="1296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827585" y="3284985"/>
            <a:ext cx="6768751" cy="29523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4149334727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cxnSp>
        <p:nvCxnSpPr>
          <p:cNvPr id="11" name="Conector reto 10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1124744"/>
            <a:ext cx="7128792" cy="7200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25152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9" name="Espaço Reservado para Imagem 2"/>
          <p:cNvSpPr>
            <a:spLocks noGrp="1"/>
          </p:cNvSpPr>
          <p:nvPr>
            <p:ph type="pic" idx="16"/>
          </p:nvPr>
        </p:nvSpPr>
        <p:spPr>
          <a:xfrm>
            <a:off x="3185440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0" name="Espaço Reservado para Imagem 2"/>
          <p:cNvSpPr>
            <a:spLocks noGrp="1"/>
          </p:cNvSpPr>
          <p:nvPr>
            <p:ph type="pic" idx="17"/>
          </p:nvPr>
        </p:nvSpPr>
        <p:spPr>
          <a:xfrm>
            <a:off x="6110968" y="2852937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1" name="Espaço Reservado para Imagem 2"/>
          <p:cNvSpPr>
            <a:spLocks noGrp="1"/>
          </p:cNvSpPr>
          <p:nvPr>
            <p:ph type="pic" idx="18"/>
          </p:nvPr>
        </p:nvSpPr>
        <p:spPr>
          <a:xfrm>
            <a:off x="251520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2" name="Espaço Reservado para Imagem 2"/>
          <p:cNvSpPr>
            <a:spLocks noGrp="1"/>
          </p:cNvSpPr>
          <p:nvPr>
            <p:ph type="pic" idx="19"/>
          </p:nvPr>
        </p:nvSpPr>
        <p:spPr>
          <a:xfrm>
            <a:off x="3185440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Imagem 2"/>
          <p:cNvSpPr>
            <a:spLocks noGrp="1"/>
          </p:cNvSpPr>
          <p:nvPr>
            <p:ph type="pic" idx="20"/>
          </p:nvPr>
        </p:nvSpPr>
        <p:spPr>
          <a:xfrm>
            <a:off x="6110968" y="4805702"/>
            <a:ext cx="2781512" cy="1817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6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539552" y="2276873"/>
            <a:ext cx="8136904" cy="576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184033119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cxnSp>
        <p:nvCxnSpPr>
          <p:cNvPr id="7" name="Conector reto 6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24544" y="3068960"/>
            <a:ext cx="3816423" cy="2940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67544" y="2060848"/>
            <a:ext cx="7272808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7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620688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3707904" y="3068960"/>
            <a:ext cx="4968552" cy="29523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1900626402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-153988" y="1916113"/>
            <a:ext cx="9766301" cy="49418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cxnSp>
        <p:nvCxnSpPr>
          <p:cNvPr id="8" name="Conector reto 7"/>
          <p:cNvCxnSpPr/>
          <p:nvPr userDrawn="1"/>
        </p:nvCxnSpPr>
        <p:spPr>
          <a:xfrm flipH="1">
            <a:off x="-107950" y="1916113"/>
            <a:ext cx="4967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8188" y="3330575"/>
            <a:ext cx="949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697413"/>
            <a:ext cx="612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67544" y="2060848"/>
            <a:ext cx="8208912" cy="10081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</p:txBody>
      </p:sp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3056765" y="3356992"/>
            <a:ext cx="4752528" cy="2029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3027456" y="5517232"/>
            <a:ext cx="4775162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3500107"/>
            <a:ext cx="1442176" cy="1873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251520" y="620688"/>
            <a:ext cx="7200800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1263878509"/>
      </p:ext>
    </p:extLst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8938" y="182563"/>
            <a:ext cx="949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8638" y="4643438"/>
            <a:ext cx="6127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5508105" y="1039413"/>
            <a:ext cx="3312368" cy="34626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5468169" y="4883796"/>
            <a:ext cx="261150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000" i="1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7296" y="0"/>
            <a:ext cx="50120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xmlns="" val="1770520786"/>
      </p:ext>
    </p:extLst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388" y="-26988"/>
            <a:ext cx="9232901" cy="741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51939" y="0"/>
            <a:ext cx="919594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2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437828" y="2204864"/>
            <a:ext cx="3995936" cy="15121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2800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418704" y="3848559"/>
            <a:ext cx="4015060" cy="360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1800" i="1" baseline="0">
                <a:solidFill>
                  <a:srgbClr val="00B050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3135132005"/>
      </p:ext>
    </p:extLst>
  </p:cSld>
  <p:clrMapOvr>
    <a:masterClrMapping/>
  </p:clrMapOvr>
  <p:hf sldNum="0"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-153988" y="5119688"/>
            <a:ext cx="9766301" cy="1738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8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4600" y="5499100"/>
            <a:ext cx="69691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47055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2285998" y="2772875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1331640" y="1297049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4173891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-153988" y="5119688"/>
            <a:ext cx="9766301" cy="1738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8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3175" y="5532438"/>
            <a:ext cx="691197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47055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2285998" y="2772875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1331640" y="1297049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1908495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-153988" y="5119688"/>
            <a:ext cx="9766301" cy="1738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8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7613" y="5530850"/>
            <a:ext cx="70231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47055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2285998" y="2772875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1331640" y="1297049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1718341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827088" y="0"/>
            <a:ext cx="7489825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cxnSp>
        <p:nvCxnSpPr>
          <p:cNvPr id="6" name="Conector reto 5"/>
          <p:cNvCxnSpPr/>
          <p:nvPr userDrawn="1"/>
        </p:nvCxnSpPr>
        <p:spPr>
          <a:xfrm>
            <a:off x="2051050" y="2492375"/>
            <a:ext cx="50419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748338"/>
            <a:ext cx="3113087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ítulo 2"/>
          <p:cNvSpPr>
            <a:spLocks noGrp="1"/>
          </p:cNvSpPr>
          <p:nvPr>
            <p:ph type="subTitle" idx="13"/>
          </p:nvPr>
        </p:nvSpPr>
        <p:spPr>
          <a:xfrm>
            <a:off x="4211960" y="2852936"/>
            <a:ext cx="3816424" cy="25789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396552" y="2846271"/>
            <a:ext cx="4294475" cy="26709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187624" y="188641"/>
            <a:ext cx="6768752" cy="20882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2881187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-153988" y="5119688"/>
            <a:ext cx="9766301" cy="1738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8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3788" y="5467350"/>
            <a:ext cx="72707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4688"/>
            <a:ext cx="9649072" cy="44948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33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47055" y="-243408"/>
            <a:ext cx="7885385" cy="536293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Subtítulo 2"/>
          <p:cNvSpPr>
            <a:spLocks noGrp="1"/>
          </p:cNvSpPr>
          <p:nvPr>
            <p:ph type="subTitle" idx="13"/>
          </p:nvPr>
        </p:nvSpPr>
        <p:spPr>
          <a:xfrm>
            <a:off x="2411760" y="3068960"/>
            <a:ext cx="4464496" cy="1800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  <p:sp>
        <p:nvSpPr>
          <p:cNvPr id="35" name="Espaço Reservado para Anotações 4"/>
          <p:cNvSpPr>
            <a:spLocks noGrp="1"/>
          </p:cNvSpPr>
          <p:nvPr>
            <p:ph type="body" sz="quarter" idx="14"/>
          </p:nvPr>
        </p:nvSpPr>
        <p:spPr>
          <a:xfrm flipV="1">
            <a:off x="2285998" y="2772875"/>
            <a:ext cx="4644011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3" name="Espaço Reservado para Anotações 4"/>
          <p:cNvSpPr>
            <a:spLocks noGrp="1"/>
          </p:cNvSpPr>
          <p:nvPr>
            <p:ph type="body" sz="quarter" idx="15"/>
          </p:nvPr>
        </p:nvSpPr>
        <p:spPr>
          <a:xfrm>
            <a:off x="1331640" y="1297049"/>
            <a:ext cx="6552728" cy="12799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1823621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8B151CE-0D21-453F-9560-3B93418BC0A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88859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827088" y="0"/>
            <a:ext cx="7489825" cy="68818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cxnSp>
        <p:nvCxnSpPr>
          <p:cNvPr id="6" name="Conector reto 5"/>
          <p:cNvCxnSpPr/>
          <p:nvPr userDrawn="1"/>
        </p:nvCxnSpPr>
        <p:spPr>
          <a:xfrm>
            <a:off x="0" y="2852738"/>
            <a:ext cx="51482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589588"/>
            <a:ext cx="3113088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1907704" y="3068960"/>
            <a:ext cx="324036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597724" y="-171400"/>
            <a:ext cx="3798811" cy="72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046362" y="382565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398519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ertura_img. pequena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1258888" y="0"/>
            <a:ext cx="7200900" cy="68818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cxnSp>
        <p:nvCxnSpPr>
          <p:cNvPr id="6" name="Conector reto 5"/>
          <p:cNvCxnSpPr/>
          <p:nvPr userDrawn="1"/>
        </p:nvCxnSpPr>
        <p:spPr>
          <a:xfrm>
            <a:off x="0" y="2852738"/>
            <a:ext cx="658812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805488"/>
            <a:ext cx="1584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ubtítulo 2"/>
          <p:cNvSpPr>
            <a:spLocks noGrp="1"/>
          </p:cNvSpPr>
          <p:nvPr>
            <p:ph type="subTitle" idx="13"/>
          </p:nvPr>
        </p:nvSpPr>
        <p:spPr>
          <a:xfrm>
            <a:off x="1979712" y="3068960"/>
            <a:ext cx="3960440" cy="2160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417425" y="1090541"/>
            <a:ext cx="3014607" cy="4714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554076" y="356620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1525566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titul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827088" y="0"/>
            <a:ext cx="7489825" cy="688181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cxnSp>
        <p:nvCxnSpPr>
          <p:cNvPr id="6" name="Conector reto 5"/>
          <p:cNvCxnSpPr/>
          <p:nvPr userDrawn="1"/>
        </p:nvCxnSpPr>
        <p:spPr>
          <a:xfrm>
            <a:off x="-84138" y="2349500"/>
            <a:ext cx="681672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516563"/>
            <a:ext cx="31130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3203848" y="2636912"/>
            <a:ext cx="4320480" cy="25922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7544" y="2636912"/>
            <a:ext cx="2376264" cy="3564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1115616" y="423372"/>
            <a:ext cx="6840760" cy="19255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</p:txBody>
      </p:sp>
    </p:spTree>
    <p:extLst>
      <p:ext uri="{BB962C8B-B14F-4D97-AF65-F5344CB8AC3E}">
        <p14:creationId xmlns:p14="http://schemas.microsoft.com/office/powerpoint/2010/main" xmlns="" val="1977883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252536" y="620688"/>
            <a:ext cx="9649072" cy="491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  <p:sp>
        <p:nvSpPr>
          <p:cNvPr id="17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211961" y="620688"/>
            <a:ext cx="5040559" cy="491085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 baseline="0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2" name="Subtítulo 2"/>
          <p:cNvSpPr>
            <a:spLocks noGrp="1"/>
          </p:cNvSpPr>
          <p:nvPr>
            <p:ph type="subTitle" idx="13"/>
          </p:nvPr>
        </p:nvSpPr>
        <p:spPr>
          <a:xfrm>
            <a:off x="4716016" y="3501007"/>
            <a:ext cx="4176464" cy="180020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43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5220071" y="3356992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4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4548312" y="1039867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1787342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-180528" y="630666"/>
            <a:ext cx="9505056" cy="55706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18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4211961" y="610710"/>
            <a:ext cx="4932039" cy="624729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4716016" y="4797152"/>
            <a:ext cx="4176464" cy="12241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5220071" y="4653136"/>
            <a:ext cx="3923929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1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4548312" y="2336011"/>
            <a:ext cx="4379664" cy="2218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2190169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-252536" y="620688"/>
            <a:ext cx="9649072" cy="4896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0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-252536" y="3009162"/>
            <a:ext cx="9649072" cy="252238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5796136" y="3474130"/>
            <a:ext cx="3096344" cy="17165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21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5557252" y="3161562"/>
            <a:ext cx="45719" cy="21164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/>
          <a:lstStyle>
            <a:lvl1pPr marL="0" indent="0">
              <a:buNone/>
              <a:defRPr sz="1600" b="1">
                <a:solidFill>
                  <a:srgbClr val="004994"/>
                </a:solidFill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Espaço Reservado para Anotações 4"/>
          <p:cNvSpPr>
            <a:spLocks noGrp="1"/>
          </p:cNvSpPr>
          <p:nvPr>
            <p:ph type="body" sz="quarter" idx="16"/>
          </p:nvPr>
        </p:nvSpPr>
        <p:spPr>
          <a:xfrm>
            <a:off x="899591" y="3246424"/>
            <a:ext cx="4464495" cy="1944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xmlns="" val="1460336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ertura_img. grand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-153988" y="4665663"/>
            <a:ext cx="9766301" cy="219233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cxnSp>
        <p:nvCxnSpPr>
          <p:cNvPr id="7" name="Conector reto 6"/>
          <p:cNvCxnSpPr/>
          <p:nvPr userDrawn="1"/>
        </p:nvCxnSpPr>
        <p:spPr>
          <a:xfrm>
            <a:off x="-153988" y="4665663"/>
            <a:ext cx="94789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2938" y="193675"/>
            <a:ext cx="6302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ubtítulo 2"/>
          <p:cNvSpPr>
            <a:spLocks noGrp="1"/>
          </p:cNvSpPr>
          <p:nvPr>
            <p:ph type="subTitle" idx="13"/>
          </p:nvPr>
        </p:nvSpPr>
        <p:spPr>
          <a:xfrm>
            <a:off x="467544" y="4797152"/>
            <a:ext cx="8352928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 smtClean="0"/>
          </a:p>
        </p:txBody>
      </p:sp>
      <p:sp>
        <p:nvSpPr>
          <p:cNvPr id="14" name="Espaço Reservado para Anotações 4"/>
          <p:cNvSpPr>
            <a:spLocks noGrp="1"/>
          </p:cNvSpPr>
          <p:nvPr>
            <p:ph type="body" sz="quarter" idx="14"/>
          </p:nvPr>
        </p:nvSpPr>
        <p:spPr>
          <a:xfrm>
            <a:off x="3036908" y="620688"/>
            <a:ext cx="5711556" cy="18722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8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59831" y="2636911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20" name="Espaço Reservado para Imagem 2"/>
          <p:cNvSpPr>
            <a:spLocks noGrp="1"/>
          </p:cNvSpPr>
          <p:nvPr>
            <p:ph type="pic" idx="15"/>
          </p:nvPr>
        </p:nvSpPr>
        <p:spPr>
          <a:xfrm>
            <a:off x="6026293" y="2637124"/>
            <a:ext cx="2722171" cy="18146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xmlns="" val="1964653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7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107504"/>
            <a:ext cx="8496300" cy="159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GRUPO DE TRABALHO: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Germoplasma</a:t>
            </a:r>
            <a:r>
              <a:rPr lang="pt-BR" altLang="pt-B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, melhoramento genético e uso diversificado das Passifloras</a:t>
            </a:r>
          </a:p>
        </p:txBody>
      </p:sp>
      <p:pic>
        <p:nvPicPr>
          <p:cNvPr id="32771" name="Picture 19" descr="Figuracapamemorial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90" t="1469" r="55450" b="83224"/>
          <a:stretch>
            <a:fillRect/>
          </a:stretch>
        </p:blipFill>
        <p:spPr bwMode="auto">
          <a:xfrm>
            <a:off x="0" y="1628775"/>
            <a:ext cx="284321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0" descr="Figuracapamemorial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8" t="19772" r="76324" b="64444"/>
          <a:stretch>
            <a:fillRect/>
          </a:stretch>
        </p:blipFill>
        <p:spPr bwMode="auto">
          <a:xfrm>
            <a:off x="1835150" y="2659063"/>
            <a:ext cx="2681288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1" descr="Figuracapamemorial"/>
          <p:cNvPicPr>
            <a:picLocks noChangeAspect="1" noChangeArrowheads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29" t="20021" r="55573" b="64482"/>
          <a:stretch>
            <a:fillRect/>
          </a:stretch>
        </p:blipFill>
        <p:spPr bwMode="auto">
          <a:xfrm>
            <a:off x="4356100" y="3284538"/>
            <a:ext cx="24511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346896" y="1664717"/>
            <a:ext cx="56896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Fábio </a:t>
            </a:r>
            <a:r>
              <a:rPr lang="pt-BR" altLang="pt-BR" sz="24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Gelape</a:t>
            </a:r>
            <a:r>
              <a:rPr lang="pt-BR" altLang="pt-BR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pt-BR" altLang="pt-BR" sz="24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Faleiro</a:t>
            </a:r>
            <a:r>
              <a:rPr lang="pt-BR" altLang="pt-BR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 (Coord.)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Ana Maria Costa (Coord.)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Sônia Maria Celestino (</a:t>
            </a:r>
            <a:r>
              <a:rPr lang="pt-BR" altLang="pt-BR" sz="24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Moder</a:t>
            </a:r>
            <a:r>
              <a:rPr lang="pt-BR" altLang="pt-BR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.)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pt-BR" altLang="pt-BR" sz="2800" b="1" i="1" dirty="0">
              <a:solidFill>
                <a:srgbClr val="FF9900"/>
              </a:solidFill>
              <a:latin typeface="Arial" charset="0"/>
              <a:cs typeface="+mn-cs"/>
            </a:endParaRPr>
          </a:p>
        </p:txBody>
      </p:sp>
      <p:pic>
        <p:nvPicPr>
          <p:cNvPr id="3277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721225"/>
            <a:ext cx="2843212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0" y="4797152"/>
            <a:ext cx="5689600" cy="162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Colaboradores: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Nilton Tadeu Vilela Junqueira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Marcelo </a:t>
            </a:r>
            <a:r>
              <a:rPr lang="pt-BR" altLang="pt-BR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Fideles</a:t>
            </a:r>
            <a:r>
              <a:rPr lang="pt-BR" altLang="pt-BR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 Braga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Tadeu </a:t>
            </a:r>
            <a:r>
              <a:rPr lang="pt-BR" altLang="pt-BR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Graciolli</a:t>
            </a:r>
            <a:r>
              <a:rPr lang="pt-BR" altLang="pt-BR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 Guimarães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Herbert Cavalcante de Lima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José Maria </a:t>
            </a:r>
            <a:r>
              <a:rPr lang="pt-BR" altLang="pt-BR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Camargos</a:t>
            </a:r>
            <a:r>
              <a:rPr lang="pt-BR" altLang="pt-BR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 (TT)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Marco </a:t>
            </a:r>
            <a:r>
              <a:rPr lang="pt-BR" altLang="pt-BR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Antonio</a:t>
            </a:r>
            <a:r>
              <a:rPr lang="pt-BR" altLang="pt-BR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 da Cruz Borba (TT)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entre outros</a:t>
            </a:r>
            <a:endParaRPr lang="pt-BR" altLang="pt-BR" b="1" i="1" dirty="0">
              <a:solidFill>
                <a:srgbClr val="FF99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979613" y="836613"/>
            <a:ext cx="4292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>
                <a:solidFill>
                  <a:srgbClr val="FF9900"/>
                </a:solidFill>
              </a:rPr>
              <a:t>Polinização manual do maracujá</a:t>
            </a: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2" cstate="print">
            <a:lum bright="24000" contrast="5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81" t="20125" r="11407" b="9875"/>
          <a:stretch>
            <a:fillRect/>
          </a:stretch>
        </p:blipFill>
        <p:spPr bwMode="auto">
          <a:xfrm>
            <a:off x="468313" y="4551363"/>
            <a:ext cx="25908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3" cstate="print">
            <a:lum bright="36000" contras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6413"/>
            <a:ext cx="2682875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916238" y="5157788"/>
            <a:ext cx="15890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 altLang="pt-BR" sz="4800" b="1">
                <a:solidFill>
                  <a:schemeClr val="bg1"/>
                </a:solidFill>
              </a:rPr>
              <a:t>60 %</a:t>
            </a:r>
          </a:p>
        </p:txBody>
      </p:sp>
      <p:sp>
        <p:nvSpPr>
          <p:cNvPr id="41990" name="Text Box 5"/>
          <p:cNvSpPr txBox="1">
            <a:spLocks noChangeArrowheads="1"/>
          </p:cNvSpPr>
          <p:nvPr/>
        </p:nvSpPr>
        <p:spPr bwMode="auto">
          <a:xfrm>
            <a:off x="3059113" y="2276475"/>
            <a:ext cx="1244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 altLang="pt-BR" sz="4800" b="1">
                <a:solidFill>
                  <a:schemeClr val="bg1"/>
                </a:solidFill>
              </a:rPr>
              <a:t>6 %</a:t>
            </a:r>
          </a:p>
        </p:txBody>
      </p:sp>
      <p:pic>
        <p:nvPicPr>
          <p:cNvPr id="419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65" t="10167" r="17844" b="4959"/>
          <a:stretch>
            <a:fillRect/>
          </a:stretch>
        </p:blipFill>
        <p:spPr bwMode="auto">
          <a:xfrm>
            <a:off x="5219700" y="1628775"/>
            <a:ext cx="3432175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CaixaDeTexto 26"/>
          <p:cNvSpPr txBox="1">
            <a:spLocks noChangeArrowheads="1"/>
          </p:cNvSpPr>
          <p:nvPr/>
        </p:nvSpPr>
        <p:spPr bwMode="auto">
          <a:xfrm>
            <a:off x="4903788" y="6505575"/>
            <a:ext cx="42338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pt-BR" sz="1600">
                <a:solidFill>
                  <a:schemeClr val="bg1"/>
                </a:solidFill>
              </a:rPr>
              <a:t>http://www.cpac.embrapa.br/download/268/t</a:t>
            </a: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571472" y="142852"/>
            <a:ext cx="8281987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Tecnologias geradas: Alguns destaques</a:t>
            </a:r>
            <a:endParaRPr lang="pt-BR" sz="28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55" t="19808" r="36426" b="8210"/>
          <a:stretch/>
        </p:blipFill>
        <p:spPr bwMode="auto">
          <a:xfrm>
            <a:off x="179512" y="416850"/>
            <a:ext cx="4218728" cy="605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66" t="19624" r="36364" b="8361"/>
          <a:stretch/>
        </p:blipFill>
        <p:spPr bwMode="auto">
          <a:xfrm>
            <a:off x="4692566" y="416850"/>
            <a:ext cx="4199914" cy="603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1186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55" t="19962" r="36317" b="8462"/>
          <a:stretch/>
        </p:blipFill>
        <p:spPr bwMode="auto">
          <a:xfrm>
            <a:off x="107504" y="436858"/>
            <a:ext cx="4235203" cy="6016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55" t="20577" r="36317" b="7692"/>
          <a:stretch/>
        </p:blipFill>
        <p:spPr bwMode="auto">
          <a:xfrm>
            <a:off x="4607748" y="436858"/>
            <a:ext cx="4226052" cy="6016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09085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63" t="20385" r="36534" b="8582"/>
          <a:stretch/>
        </p:blipFill>
        <p:spPr bwMode="auto">
          <a:xfrm>
            <a:off x="179512" y="548680"/>
            <a:ext cx="414027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25" t="23414" r="36678" b="8303"/>
          <a:stretch/>
        </p:blipFill>
        <p:spPr bwMode="auto">
          <a:xfrm>
            <a:off x="4777524" y="548680"/>
            <a:ext cx="427522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65970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47" t="20577" r="37291" b="7885"/>
          <a:stretch/>
        </p:blipFill>
        <p:spPr bwMode="auto">
          <a:xfrm>
            <a:off x="107504" y="332656"/>
            <a:ext cx="4176464" cy="611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14" t="19916" r="36994" b="8711"/>
          <a:stretch/>
        </p:blipFill>
        <p:spPr bwMode="auto">
          <a:xfrm>
            <a:off x="4678841" y="332656"/>
            <a:ext cx="4213639" cy="610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25744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56" t="20769" r="36641" b="8077"/>
          <a:stretch/>
        </p:blipFill>
        <p:spPr bwMode="auto">
          <a:xfrm>
            <a:off x="107504" y="188640"/>
            <a:ext cx="4373282" cy="624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15" t="20289" r="36783" b="8442"/>
          <a:stretch/>
        </p:blipFill>
        <p:spPr bwMode="auto">
          <a:xfrm>
            <a:off x="4644008" y="188639"/>
            <a:ext cx="4350385" cy="624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46661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36" t="20703" r="36663" b="7389"/>
          <a:stretch/>
        </p:blipFill>
        <p:spPr bwMode="auto">
          <a:xfrm>
            <a:off x="179512" y="188639"/>
            <a:ext cx="4320480" cy="635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79" t="19963" r="36750" b="6250"/>
          <a:stretch/>
        </p:blipFill>
        <p:spPr bwMode="auto">
          <a:xfrm>
            <a:off x="4742886" y="207520"/>
            <a:ext cx="4208464" cy="633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53696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 txBox="1">
            <a:spLocks/>
          </p:cNvSpPr>
          <p:nvPr/>
        </p:nvSpPr>
        <p:spPr>
          <a:xfrm>
            <a:off x="0" y="44624"/>
            <a:ext cx="9144000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Tecnologias geradas que necessitam maiores ações de comunicação e transferência de tecnologia</a:t>
            </a:r>
            <a:endParaRPr lang="pt-BR" sz="28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143"/>
          <a:stretch>
            <a:fillRect/>
          </a:stretch>
        </p:blipFill>
        <p:spPr bwMode="auto">
          <a:xfrm>
            <a:off x="34925" y="936625"/>
            <a:ext cx="610235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1258888" y="6165850"/>
            <a:ext cx="30035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sz="2800" b="1">
                <a:solidFill>
                  <a:srgbClr val="FFFF00"/>
                </a:solidFill>
              </a:rPr>
              <a:t>BRS Rosea Púrpura</a:t>
            </a:r>
          </a:p>
        </p:txBody>
      </p:sp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9022" r="24120"/>
          <a:stretch>
            <a:fillRect/>
          </a:stretch>
        </p:blipFill>
        <p:spPr bwMode="auto">
          <a:xfrm>
            <a:off x="5776913" y="935038"/>
            <a:ext cx="3367087" cy="592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m 1" descr="BRS Azulã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55"/>
          <a:stretch>
            <a:fillRect/>
          </a:stretch>
        </p:blipFill>
        <p:spPr bwMode="auto">
          <a:xfrm>
            <a:off x="0" y="1079500"/>
            <a:ext cx="595312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CaixaDeTexto 3"/>
          <p:cNvSpPr txBox="1">
            <a:spLocks noChangeArrowheads="1"/>
          </p:cNvSpPr>
          <p:nvPr/>
        </p:nvSpPr>
        <p:spPr bwMode="auto">
          <a:xfrm>
            <a:off x="1119188" y="6145213"/>
            <a:ext cx="3738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2800" b="1">
                <a:solidFill>
                  <a:srgbClr val="FFFF00"/>
                </a:solidFill>
              </a:rPr>
              <a:t>BRS Céu do Cerrado</a:t>
            </a: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20651" r="23917"/>
          <a:stretch>
            <a:fillRect/>
          </a:stretch>
        </p:blipFill>
        <p:spPr bwMode="auto">
          <a:xfrm>
            <a:off x="5773738" y="1068388"/>
            <a:ext cx="3394075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125182"/>
            <a:ext cx="9144000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Tecnologias geradas que necessitam maiores ações de comunicação e transferência de tecnologia</a:t>
            </a:r>
            <a:endParaRPr lang="pt-BR" sz="28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124075" y="908050"/>
            <a:ext cx="4056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2800" b="1">
                <a:solidFill>
                  <a:srgbClr val="FF9900"/>
                </a:solidFill>
              </a:rPr>
              <a:t>Tecnologia do ‘mudão’</a:t>
            </a:r>
          </a:p>
        </p:txBody>
      </p:sp>
      <p:sp>
        <p:nvSpPr>
          <p:cNvPr id="45059" name="Rectangle 2"/>
          <p:cNvSpPr>
            <a:spLocks noChangeArrowheads="1"/>
          </p:cNvSpPr>
          <p:nvPr/>
        </p:nvSpPr>
        <p:spPr bwMode="auto">
          <a:xfrm>
            <a:off x="395288" y="1628775"/>
            <a:ext cx="35147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b="1" i="1">
                <a:solidFill>
                  <a:srgbClr val="FFFF00"/>
                </a:solidFill>
              </a:rPr>
              <a:t>‘Quando o maracujá chega no</a:t>
            </a:r>
          </a:p>
          <a:p>
            <a:r>
              <a:rPr lang="pt-BR" altLang="pt-BR" sz="2000" b="1" i="1">
                <a:solidFill>
                  <a:srgbClr val="FFFF00"/>
                </a:solidFill>
              </a:rPr>
              <a:t>arame, ele vai embora’ </a:t>
            </a:r>
          </a:p>
          <a:p>
            <a:endParaRPr lang="pt-BR" altLang="pt-BR" sz="2000" b="1" i="1">
              <a:solidFill>
                <a:srgbClr val="FFFF00"/>
              </a:solidFill>
            </a:endParaRPr>
          </a:p>
          <a:p>
            <a:endParaRPr lang="pt-BR" altLang="pt-BR" sz="2000" b="1" i="1">
              <a:solidFill>
                <a:srgbClr val="FFFF00"/>
              </a:solidFill>
            </a:endParaRPr>
          </a:p>
          <a:p>
            <a:r>
              <a:rPr lang="pt-BR" altLang="pt-BR" sz="2000" b="1">
                <a:solidFill>
                  <a:srgbClr val="FFFF00"/>
                </a:solidFill>
              </a:rPr>
              <a:t>Mudas maiores:</a:t>
            </a:r>
          </a:p>
          <a:p>
            <a:pPr>
              <a:buFontTx/>
              <a:buChar char="-"/>
            </a:pPr>
            <a:r>
              <a:rPr lang="pt-BR" altLang="pt-BR" sz="2000" b="1">
                <a:solidFill>
                  <a:srgbClr val="FFFF00"/>
                </a:solidFill>
              </a:rPr>
              <a:t> Menor mortalidade no campo</a:t>
            </a:r>
          </a:p>
          <a:p>
            <a:pPr>
              <a:buFontTx/>
              <a:buChar char="-"/>
            </a:pPr>
            <a:r>
              <a:rPr lang="pt-BR" altLang="pt-BR" sz="2000" b="1">
                <a:solidFill>
                  <a:srgbClr val="FFFF00"/>
                </a:solidFill>
              </a:rPr>
              <a:t> Maior produtividade</a:t>
            </a:r>
          </a:p>
          <a:p>
            <a:pPr>
              <a:buFontTx/>
              <a:buChar char="-"/>
            </a:pPr>
            <a:r>
              <a:rPr lang="pt-BR" altLang="pt-BR" sz="2000" b="1">
                <a:solidFill>
                  <a:srgbClr val="FFFF00"/>
                </a:solidFill>
              </a:rPr>
              <a:t> Maior preço</a:t>
            </a:r>
          </a:p>
          <a:p>
            <a:pPr>
              <a:buFontTx/>
              <a:buChar char="-"/>
            </a:pPr>
            <a:endParaRPr lang="pt-BR" altLang="pt-BR" sz="2000" b="1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endParaRPr lang="pt-BR" altLang="pt-BR" sz="2000" b="1">
              <a:solidFill>
                <a:srgbClr val="FFFF00"/>
              </a:solidFill>
            </a:endParaRPr>
          </a:p>
          <a:p>
            <a:r>
              <a:rPr lang="pt-BR" altLang="pt-BR" sz="2000" b="1">
                <a:solidFill>
                  <a:srgbClr val="FFFF00"/>
                </a:solidFill>
              </a:rPr>
              <a:t>Benefícios do uso de mudão</a:t>
            </a:r>
          </a:p>
          <a:p>
            <a:r>
              <a:rPr lang="pt-BR" altLang="pt-BR" sz="2000" b="1">
                <a:solidFill>
                  <a:srgbClr val="FFFF00"/>
                </a:solidFill>
              </a:rPr>
              <a:t>são maiores em áreas com</a:t>
            </a:r>
          </a:p>
          <a:p>
            <a:r>
              <a:rPr lang="pt-BR" altLang="pt-BR" sz="2000" b="1">
                <a:solidFill>
                  <a:srgbClr val="FFFF00"/>
                </a:solidFill>
              </a:rPr>
              <a:t>grande pressão de inóculo de</a:t>
            </a:r>
          </a:p>
          <a:p>
            <a:r>
              <a:rPr lang="pt-BR" altLang="pt-BR" sz="2000" b="1">
                <a:solidFill>
                  <a:srgbClr val="FFFF00"/>
                </a:solidFill>
              </a:rPr>
              <a:t>doenças</a:t>
            </a: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412875"/>
            <a:ext cx="4176713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CaixaDeTexto 5"/>
          <p:cNvSpPr txBox="1">
            <a:spLocks noChangeArrowheads="1"/>
          </p:cNvSpPr>
          <p:nvPr/>
        </p:nvSpPr>
        <p:spPr bwMode="auto">
          <a:xfrm>
            <a:off x="4071938" y="6357938"/>
            <a:ext cx="4892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altLang="pt-BR" b="1">
                <a:solidFill>
                  <a:schemeClr val="bg1"/>
                </a:solidFill>
              </a:rPr>
              <a:t>Dias:      </a:t>
            </a:r>
            <a:r>
              <a:rPr lang="pt-BR" altLang="pt-BR">
                <a:solidFill>
                  <a:schemeClr val="bg1"/>
                </a:solidFill>
              </a:rPr>
              <a:t>180          150      120      90       60        30        </a:t>
            </a: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0" y="0"/>
            <a:ext cx="9144000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Tecnologias geradas que necessitam maiores ações de comunicação e transferência de tecnologia</a:t>
            </a:r>
            <a:endParaRPr lang="pt-BR" sz="28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71438" y="116632"/>
            <a:ext cx="90011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Revisão da Planilha de Tecnologias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611188" y="761424"/>
          <a:ext cx="8281987" cy="5691912"/>
        </p:xfrm>
        <a:graphic>
          <a:graphicData uri="http://schemas.openxmlformats.org/drawingml/2006/table">
            <a:tbl>
              <a:tblPr/>
              <a:tblGrid>
                <a:gridCol w="432104"/>
                <a:gridCol w="7849883"/>
              </a:tblGrid>
              <a:tr h="22069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BRS Gigante Amarelo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069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BRS Ouro Vermelho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069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BRS Sol do Cerrado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069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BRS Rubi do Cerrado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069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BRS Estrela do Cerrado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069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BRS Rubiflora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069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BRS Roseflora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069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BRS Céu do Cerrado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069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BRS </a:t>
                      </a:r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Rosea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Púrpura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069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BRS Sertão Forte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069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Produtos tecnológicos da Rede </a:t>
                      </a:r>
                      <a:r>
                        <a:rPr lang="pt-BR" sz="14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Passitec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069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BRS Pérola do Cerrado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34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Uso de cobertura de solos em Pomares de Maracujazeiro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34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Polinização Manual para Aumentar a Produtividade do Maracujazeiro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069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Produção de Mudas de Maracujá-doce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069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Irrigação e fertirrigação do maracujá doce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069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Calagem e Adubação do Maracujazeiro-doce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34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Manejo do Solo, Nutrição e Adubação do Maracujazeiro-azedo na Região do Cerrado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34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 produção de maracujá na região do cerrado: caracterização socioeconômica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34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Recomendações técnicas para o cultivo de Passiflora </a:t>
                      </a:r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setaceae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cv. BRS Pérola do Cerrado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34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Maracujás cultivados nos sistemas orgânico e convencional, em consórcio com mandioca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34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Maracujás produzido em sistema convencional e orgânico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34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Controle das principais doencas do maracujazeiro no cerrado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3401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Producao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de mudas de maracujazeiro-azedo por enxertia em estacas </a:t>
                      </a:r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herbaceas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enraizadas de </a:t>
                      </a:r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especies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de passifloras silvestres</a:t>
                      </a:r>
                    </a:p>
                  </a:txBody>
                  <a:tcPr marL="7377" marR="7377" marT="73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987675" y="1341438"/>
            <a:ext cx="2835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pt-BR" sz="1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Dias de campo, palestras,</a:t>
            </a:r>
            <a:br>
              <a:rPr lang="pt-BR" sz="1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pt-BR" sz="1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treinamentos</a:t>
            </a:r>
          </a:p>
        </p:txBody>
      </p:sp>
      <p:pic>
        <p:nvPicPr>
          <p:cNvPr id="46083" name="Imagem 11" descr="folderpag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125"/>
          <a:stretch>
            <a:fillRect/>
          </a:stretch>
        </p:blipFill>
        <p:spPr bwMode="auto">
          <a:xfrm>
            <a:off x="17463" y="4691063"/>
            <a:ext cx="320992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4202113"/>
            <a:ext cx="398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pt-BR" sz="1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Seminários, Encontros, Lançamentos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7188200" y="908050"/>
            <a:ext cx="1812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pt-BR" sz="1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TV, internet, rádio, revistas </a:t>
            </a:r>
          </a:p>
        </p:txBody>
      </p:sp>
      <p:pic>
        <p:nvPicPr>
          <p:cNvPr id="46086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292" t="11806" r="15778" b="6250"/>
          <a:stretch>
            <a:fillRect/>
          </a:stretch>
        </p:blipFill>
        <p:spPr bwMode="auto">
          <a:xfrm>
            <a:off x="3290888" y="4681538"/>
            <a:ext cx="15494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47" t="31010" r="37170" b="28209"/>
          <a:stretch>
            <a:fillRect/>
          </a:stretch>
        </p:blipFill>
        <p:spPr bwMode="auto">
          <a:xfrm>
            <a:off x="7188200" y="4278313"/>
            <a:ext cx="1697038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16" t="26231" r="37434" b="28125"/>
          <a:stretch>
            <a:fillRect/>
          </a:stretch>
        </p:blipFill>
        <p:spPr bwMode="auto">
          <a:xfrm>
            <a:off x="6516688" y="1506538"/>
            <a:ext cx="23685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3" descr="Home_maracuj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3238" y="2843213"/>
            <a:ext cx="2047875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9" descr="F:\Fabio\Fotos\2013setembro\congressomelhoramentoplantas\iphone 2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714" b="9505"/>
          <a:stretch>
            <a:fillRect/>
          </a:stretch>
        </p:blipFill>
        <p:spPr bwMode="auto">
          <a:xfrm>
            <a:off x="395288" y="2420938"/>
            <a:ext cx="39973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2700" y="2565400"/>
            <a:ext cx="2547938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8" descr="F:\Fabio\Fotos\2012\lancamentorubiriodejaneiro\SDC1079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567"/>
          <a:stretch>
            <a:fillRect/>
          </a:stretch>
        </p:blipFill>
        <p:spPr bwMode="auto">
          <a:xfrm>
            <a:off x="179388" y="1125538"/>
            <a:ext cx="27622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62" t="8475" r="36220" b="3885"/>
          <a:stretch>
            <a:fillRect/>
          </a:stretch>
        </p:blipFill>
        <p:spPr bwMode="auto">
          <a:xfrm>
            <a:off x="4899025" y="4706938"/>
            <a:ext cx="989013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051" t="13910" r="38145" b="5743"/>
          <a:stretch>
            <a:fillRect/>
          </a:stretch>
        </p:blipFill>
        <p:spPr bwMode="auto">
          <a:xfrm>
            <a:off x="5953125" y="4706938"/>
            <a:ext cx="101917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Picture 18" descr="C:\Users\ffaleiro\Pictures\2013-10-01\00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53" t="9375" r="7022" b="7291"/>
          <a:stretch>
            <a:fillRect/>
          </a:stretch>
        </p:blipFill>
        <p:spPr bwMode="auto">
          <a:xfrm>
            <a:off x="7643813" y="5256213"/>
            <a:ext cx="1265237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ubtítulo 2"/>
          <p:cNvSpPr txBox="1">
            <a:spLocks/>
          </p:cNvSpPr>
          <p:nvPr/>
        </p:nvSpPr>
        <p:spPr>
          <a:xfrm>
            <a:off x="35496" y="53174"/>
            <a:ext cx="9144000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Ações de comunicação e transferência de tecnologia a serem utilizadas</a:t>
            </a:r>
            <a:endParaRPr lang="pt-BR" sz="28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WordArt 9" descr="5%"/>
          <p:cNvSpPr>
            <a:spLocks noChangeArrowheads="1" noChangeShapeType="1" noTextEdit="1"/>
          </p:cNvSpPr>
          <p:nvPr/>
        </p:nvSpPr>
        <p:spPr bwMode="auto">
          <a:xfrm>
            <a:off x="539750" y="908050"/>
            <a:ext cx="6297613" cy="655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pct5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maracuja.cpac.embrapa.br</a:t>
            </a:r>
          </a:p>
        </p:txBody>
      </p:sp>
      <p:pic>
        <p:nvPicPr>
          <p:cNvPr id="47107" name="Picture 3" descr="Home_maracu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628775"/>
            <a:ext cx="60071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ítulo 2"/>
          <p:cNvSpPr txBox="1">
            <a:spLocks/>
          </p:cNvSpPr>
          <p:nvPr/>
        </p:nvSpPr>
        <p:spPr>
          <a:xfrm>
            <a:off x="35496" y="116632"/>
            <a:ext cx="9144000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Maiores informações sobre as tecnologias geradas</a:t>
            </a:r>
            <a:endParaRPr lang="pt-BR" sz="28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1014413" y="142875"/>
            <a:ext cx="70775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Um pouco da história dessas tecnologia</a:t>
            </a:r>
          </a:p>
        </p:txBody>
      </p:sp>
      <p:sp>
        <p:nvSpPr>
          <p:cNvPr id="34819" name="Rectangle 7"/>
          <p:cNvSpPr>
            <a:spLocks noChangeArrowheads="1"/>
          </p:cNvSpPr>
          <p:nvPr/>
        </p:nvSpPr>
        <p:spPr bwMode="auto">
          <a:xfrm>
            <a:off x="179388" y="620713"/>
            <a:ext cx="878522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Aprimoramento do sistema de produção de maracujá para o Cerrado - 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Nilton Junqueira </a:t>
            </a:r>
            <a:r>
              <a:rPr lang="pt-BR" sz="1400" b="1" dirty="0" err="1">
                <a:solidFill>
                  <a:srgbClr val="FFC000"/>
                </a:solidFill>
                <a:latin typeface="Arial" charset="0"/>
              </a:rPr>
              <a:t>et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 al.</a:t>
            </a:r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 (janeiro de 1998 a dezembro de 2002)</a:t>
            </a:r>
          </a:p>
          <a:p>
            <a:endParaRPr lang="pt-BR" sz="1400" b="1" dirty="0">
              <a:solidFill>
                <a:schemeClr val="bg1"/>
              </a:solidFill>
              <a:latin typeface="Arial" charset="0"/>
            </a:endParaRPr>
          </a:p>
          <a:p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Seleção de cultivares e </a:t>
            </a:r>
            <a:r>
              <a:rPr lang="pt-BR" sz="1400" b="1" dirty="0" err="1">
                <a:solidFill>
                  <a:schemeClr val="bg1"/>
                </a:solidFill>
                <a:latin typeface="Arial" charset="0"/>
              </a:rPr>
              <a:t>porta-enxertos</a:t>
            </a:r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 para o maracujazeiro-azedo no bioma Cerrado, visando o controle de doenças e aumento de produtividade - 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Nilton Junqueira </a:t>
            </a:r>
            <a:r>
              <a:rPr lang="pt-BR" sz="1400" b="1" dirty="0" err="1">
                <a:solidFill>
                  <a:srgbClr val="FFC000"/>
                </a:solidFill>
                <a:latin typeface="Arial" charset="0"/>
              </a:rPr>
              <a:t>et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 al. </a:t>
            </a:r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(fevereiro de 2004 a dezembro de 2005)</a:t>
            </a:r>
          </a:p>
          <a:p>
            <a:endParaRPr lang="pt-BR" sz="1400" b="1" dirty="0">
              <a:solidFill>
                <a:schemeClr val="bg1"/>
              </a:solidFill>
              <a:latin typeface="Arial" charset="0"/>
            </a:endParaRPr>
          </a:p>
          <a:p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Caracterização de </a:t>
            </a:r>
            <a:r>
              <a:rPr lang="pt-BR" sz="1400" b="1" dirty="0" err="1">
                <a:solidFill>
                  <a:schemeClr val="bg1"/>
                </a:solidFill>
                <a:latin typeface="Arial" charset="0"/>
              </a:rPr>
              <a:t>germoplasma</a:t>
            </a:r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 e melhoramento genético do maracujazeiro assistidos por marcadores moleculares – fase I  - 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Fábio </a:t>
            </a:r>
            <a:r>
              <a:rPr lang="pt-BR" sz="1400" b="1" dirty="0" err="1">
                <a:solidFill>
                  <a:srgbClr val="FFC000"/>
                </a:solidFill>
                <a:latin typeface="Arial" charset="0"/>
              </a:rPr>
              <a:t>Faleiro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pt-BR" sz="1400" b="1" dirty="0" err="1">
                <a:solidFill>
                  <a:srgbClr val="FFC000"/>
                </a:solidFill>
                <a:latin typeface="Arial" charset="0"/>
              </a:rPr>
              <a:t>et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 al. </a:t>
            </a:r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(abril de 2005 a março de 2008)</a:t>
            </a:r>
          </a:p>
          <a:p>
            <a:endParaRPr lang="pt-BR" sz="1400" b="1" dirty="0">
              <a:solidFill>
                <a:schemeClr val="bg1"/>
              </a:solidFill>
              <a:latin typeface="Arial" charset="0"/>
            </a:endParaRPr>
          </a:p>
          <a:p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Conservação e caracterização de espécies silvestres de maracujazeiro (</a:t>
            </a:r>
            <a:r>
              <a:rPr lang="pt-BR" sz="1400" b="1" i="1" dirty="0">
                <a:solidFill>
                  <a:schemeClr val="bg1"/>
                </a:solidFill>
                <a:latin typeface="Arial" charset="0"/>
              </a:rPr>
              <a:t>Passiflora</a:t>
            </a:r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Arial" charset="0"/>
              </a:rPr>
              <a:t>spp</a:t>
            </a:r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.) e utilização potencial no melhoramento genético, como </a:t>
            </a:r>
            <a:r>
              <a:rPr lang="pt-BR" sz="1400" b="1" dirty="0" err="1">
                <a:solidFill>
                  <a:schemeClr val="bg1"/>
                </a:solidFill>
                <a:latin typeface="Arial" charset="0"/>
              </a:rPr>
              <a:t>porta-enxertos</a:t>
            </a:r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, alimentos funcionais, plantas ornamentais e medicinais - 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Fábio </a:t>
            </a:r>
            <a:r>
              <a:rPr lang="pt-BR" sz="1400" b="1" dirty="0" err="1">
                <a:solidFill>
                  <a:srgbClr val="FFC000"/>
                </a:solidFill>
                <a:latin typeface="Arial" charset="0"/>
              </a:rPr>
              <a:t>Faleiro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pt-BR" sz="1400" b="1" dirty="0" err="1">
                <a:solidFill>
                  <a:srgbClr val="FFC000"/>
                </a:solidFill>
                <a:latin typeface="Arial" charset="0"/>
              </a:rPr>
              <a:t>et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 al.</a:t>
            </a:r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 (outubro de 2006 a setembro de 2008) CNPq</a:t>
            </a:r>
          </a:p>
          <a:p>
            <a:endParaRPr lang="pt-BR" sz="1400" b="1" dirty="0">
              <a:solidFill>
                <a:schemeClr val="bg1"/>
              </a:solidFill>
              <a:latin typeface="Arial" charset="0"/>
            </a:endParaRPr>
          </a:p>
          <a:p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Caracterização e uso de </a:t>
            </a:r>
            <a:r>
              <a:rPr lang="pt-BR" sz="1400" b="1" dirty="0" err="1">
                <a:solidFill>
                  <a:schemeClr val="bg1"/>
                </a:solidFill>
                <a:latin typeface="Arial" charset="0"/>
              </a:rPr>
              <a:t>germoplasma</a:t>
            </a:r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 e melhoramento genético do maracujazeiro auxiliados por marcadores moleculares – Fase II - 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Fábio </a:t>
            </a:r>
            <a:r>
              <a:rPr lang="pt-BR" sz="1400" b="1" dirty="0" err="1">
                <a:solidFill>
                  <a:srgbClr val="FFC000"/>
                </a:solidFill>
                <a:latin typeface="Arial" charset="0"/>
              </a:rPr>
              <a:t>Faleiro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pt-BR" sz="1400" b="1" dirty="0" err="1">
                <a:solidFill>
                  <a:srgbClr val="FFC000"/>
                </a:solidFill>
                <a:latin typeface="Arial" charset="0"/>
              </a:rPr>
              <a:t>et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 al. </a:t>
            </a:r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(outubro de 2008 a setembro de 2012)</a:t>
            </a:r>
          </a:p>
          <a:p>
            <a:endParaRPr lang="pt-BR" sz="1400" b="1" dirty="0">
              <a:solidFill>
                <a:schemeClr val="bg1"/>
              </a:solidFill>
              <a:latin typeface="Arial" charset="0"/>
            </a:endParaRPr>
          </a:p>
          <a:p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Melhoramento genético do maracujazeiro (</a:t>
            </a:r>
            <a:r>
              <a:rPr lang="pt-BR" sz="1400" b="1" i="1" dirty="0">
                <a:solidFill>
                  <a:schemeClr val="bg1"/>
                </a:solidFill>
                <a:latin typeface="Arial" charset="0"/>
              </a:rPr>
              <a:t>Passiflora</a:t>
            </a:r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Arial" charset="0"/>
              </a:rPr>
              <a:t>spp</a:t>
            </a:r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.) visando sua utilização diversificada e valoração da biodiversidade essencialmente brasileira - 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Fábio </a:t>
            </a:r>
            <a:r>
              <a:rPr lang="pt-BR" sz="1400" b="1" dirty="0" err="1">
                <a:solidFill>
                  <a:srgbClr val="FFC000"/>
                </a:solidFill>
                <a:latin typeface="Arial" charset="0"/>
              </a:rPr>
              <a:t>Faleiro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pt-BR" sz="1400" b="1" dirty="0" err="1">
                <a:solidFill>
                  <a:srgbClr val="FFC000"/>
                </a:solidFill>
                <a:latin typeface="Arial" charset="0"/>
              </a:rPr>
              <a:t>et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 al. </a:t>
            </a:r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(novembro de 2008 a outubro de 2011) CNPq</a:t>
            </a:r>
          </a:p>
          <a:p>
            <a:endParaRPr lang="pt-BR" sz="1400" b="1" dirty="0">
              <a:solidFill>
                <a:schemeClr val="bg1"/>
              </a:solidFill>
              <a:latin typeface="Arial" charset="0"/>
            </a:endParaRPr>
          </a:p>
          <a:p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Desenvolvimento tecnológico para uso funcional e medicinal das passifloras silvestres (PASSIITEC I) – 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Ana Maria </a:t>
            </a:r>
            <a:r>
              <a:rPr lang="pt-BR" sz="1400" b="1" dirty="0" err="1">
                <a:solidFill>
                  <a:srgbClr val="FFC000"/>
                </a:solidFill>
                <a:latin typeface="Arial" charset="0"/>
              </a:rPr>
              <a:t>et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 al.</a:t>
            </a:r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 (abril de 2009 a março de 2012)</a:t>
            </a:r>
          </a:p>
          <a:p>
            <a:endParaRPr lang="pt-BR" sz="1400" b="1" dirty="0">
              <a:solidFill>
                <a:schemeClr val="bg1"/>
              </a:solidFill>
              <a:latin typeface="Arial" charset="0"/>
            </a:endParaRPr>
          </a:p>
          <a:p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Caracterização e uso de </a:t>
            </a:r>
            <a:r>
              <a:rPr lang="pt-BR" sz="1400" b="1" dirty="0" err="1">
                <a:solidFill>
                  <a:schemeClr val="bg1"/>
                </a:solidFill>
                <a:latin typeface="Arial" charset="0"/>
              </a:rPr>
              <a:t>germoplasma</a:t>
            </a:r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 e melhoramento genético do maracujazeiro auxiliados por marcadores moleculares – Fase III - 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Fábio </a:t>
            </a:r>
            <a:r>
              <a:rPr lang="pt-BR" sz="1400" b="1" dirty="0" err="1">
                <a:solidFill>
                  <a:srgbClr val="FFC000"/>
                </a:solidFill>
                <a:latin typeface="Arial" charset="0"/>
              </a:rPr>
              <a:t>Faleiro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pt-BR" sz="1400" b="1" dirty="0" err="1">
                <a:solidFill>
                  <a:srgbClr val="FFC000"/>
                </a:solidFill>
                <a:latin typeface="Arial" charset="0"/>
              </a:rPr>
              <a:t>et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 al. </a:t>
            </a:r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(outubro de 2012 a setembro de 2016)</a:t>
            </a:r>
          </a:p>
          <a:p>
            <a:endParaRPr lang="pt-BR" sz="1400" b="1" dirty="0">
              <a:solidFill>
                <a:schemeClr val="bg1"/>
              </a:solidFill>
              <a:latin typeface="Arial" charset="0"/>
            </a:endParaRPr>
          </a:p>
          <a:p>
            <a:r>
              <a:rPr lang="pt-BR" sz="1400" b="1" dirty="0" err="1">
                <a:solidFill>
                  <a:schemeClr val="bg1"/>
                </a:solidFill>
                <a:latin typeface="Arial" charset="0"/>
              </a:rPr>
              <a:t>Passitec</a:t>
            </a:r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 – fase II – 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Ana Maria </a:t>
            </a:r>
            <a:r>
              <a:rPr lang="pt-BR" sz="1400" b="1" dirty="0" err="1">
                <a:solidFill>
                  <a:srgbClr val="FFC000"/>
                </a:solidFill>
                <a:latin typeface="Arial" charset="0"/>
              </a:rPr>
              <a:t>et</a:t>
            </a:r>
            <a:r>
              <a:rPr lang="pt-BR" sz="1400" b="1" dirty="0">
                <a:solidFill>
                  <a:srgbClr val="FFC000"/>
                </a:solidFill>
                <a:latin typeface="Arial" charset="0"/>
              </a:rPr>
              <a:t> al.</a:t>
            </a:r>
            <a:r>
              <a:rPr lang="pt-BR" sz="1400" b="1" dirty="0">
                <a:solidFill>
                  <a:schemeClr val="bg1"/>
                </a:solidFill>
                <a:latin typeface="Arial" charset="0"/>
              </a:rPr>
              <a:t> (CNPq)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4365" y="142875"/>
            <a:ext cx="913743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Tecnologias geradas: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cultivares, produtos tecnológicos e recomendações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 de ajustes nos sistemas de produção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" y="1649413"/>
            <a:ext cx="45720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8038" y="3454400"/>
            <a:ext cx="4498975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571472" y="142852"/>
            <a:ext cx="8281987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Tecnologias geradas: Alguns destaques</a:t>
            </a:r>
            <a:endParaRPr lang="pt-BR" sz="28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2916238" y="836613"/>
            <a:ext cx="36877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rgbClr val="FF9900"/>
                </a:solidFill>
                <a:latin typeface="Arial" charset="0"/>
              </a:rPr>
              <a:t>Maracujazeiro-azedo</a:t>
            </a:r>
          </a:p>
        </p:txBody>
      </p:sp>
      <p:pic>
        <p:nvPicPr>
          <p:cNvPr id="36868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805" t="10791" r="20107" b="4044"/>
          <a:stretch>
            <a:fillRect/>
          </a:stretch>
        </p:blipFill>
        <p:spPr bwMode="auto">
          <a:xfrm>
            <a:off x="6500813" y="2428875"/>
            <a:ext cx="2441575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505" t="14041" r="16228" b="8876"/>
          <a:stretch>
            <a:fillRect/>
          </a:stretch>
        </p:blipFill>
        <p:spPr bwMode="auto">
          <a:xfrm>
            <a:off x="4357688" y="2000250"/>
            <a:ext cx="24892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601" t="14084" r="16130" b="8441"/>
          <a:stretch>
            <a:fillRect/>
          </a:stretch>
        </p:blipFill>
        <p:spPr bwMode="auto">
          <a:xfrm>
            <a:off x="2143125" y="1643063"/>
            <a:ext cx="2471738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32" t="13846" r="16423" b="8659"/>
          <a:stretch>
            <a:fillRect/>
          </a:stretch>
        </p:blipFill>
        <p:spPr bwMode="auto">
          <a:xfrm>
            <a:off x="142875" y="1125538"/>
            <a:ext cx="243998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571472" y="142852"/>
            <a:ext cx="8281987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Tecnologias geradas: Alguns destaques</a:t>
            </a:r>
            <a:endParaRPr lang="pt-BR" sz="28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tângulo 1"/>
          <p:cNvSpPr>
            <a:spLocks noChangeArrowheads="1"/>
          </p:cNvSpPr>
          <p:nvPr/>
        </p:nvSpPr>
        <p:spPr bwMode="auto">
          <a:xfrm>
            <a:off x="612775" y="727075"/>
            <a:ext cx="81359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b="1">
                <a:solidFill>
                  <a:srgbClr val="FF9933"/>
                </a:solidFill>
                <a:latin typeface="Arial" charset="0"/>
              </a:rPr>
              <a:t>Produtividade de 8 cultivares de maracujazeiro</a:t>
            </a:r>
          </a:p>
          <a:p>
            <a:pPr algn="ctr"/>
            <a:r>
              <a:rPr lang="pt-BR" b="1">
                <a:solidFill>
                  <a:srgbClr val="FF9933"/>
                </a:solidFill>
                <a:latin typeface="Arial" charset="0"/>
              </a:rPr>
              <a:t>em toneladas/hectare em Terra Nova do Norte, MT</a:t>
            </a:r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341438"/>
            <a:ext cx="63373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36" t="2769" r="28409" b="73889"/>
          <a:stretch>
            <a:fillRect/>
          </a:stretch>
        </p:blipFill>
        <p:spPr bwMode="auto">
          <a:xfrm>
            <a:off x="2268538" y="5445125"/>
            <a:ext cx="10795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55" t="25929" r="25073" b="50185"/>
          <a:stretch>
            <a:fillRect/>
          </a:stretch>
        </p:blipFill>
        <p:spPr bwMode="auto">
          <a:xfrm>
            <a:off x="3635375" y="5445125"/>
            <a:ext cx="12382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 Box 386"/>
          <p:cNvSpPr txBox="1">
            <a:spLocks noChangeArrowheads="1"/>
          </p:cNvSpPr>
          <p:nvPr/>
        </p:nvSpPr>
        <p:spPr bwMode="auto">
          <a:xfrm>
            <a:off x="1403350" y="5199063"/>
            <a:ext cx="66976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1000">
                <a:solidFill>
                  <a:srgbClr val="FFFFFF"/>
                </a:solidFill>
                <a:latin typeface="Arial" charset="0"/>
              </a:rPr>
              <a:t>As médias seguidas pela mesma letra na coluna não diferem entre si pelo teste de Duncan a 5% de probabilidade.</a:t>
            </a:r>
            <a:endParaRPr lang="pt-BR" sz="1000" b="1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395288" y="4278313"/>
            <a:ext cx="8353425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7" name="CaixaDeTexto 14"/>
          <p:cNvSpPr txBox="1">
            <a:spLocks noChangeArrowheads="1"/>
          </p:cNvSpPr>
          <p:nvPr/>
        </p:nvSpPr>
        <p:spPr bwMode="auto">
          <a:xfrm>
            <a:off x="334963" y="4262438"/>
            <a:ext cx="114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>
                <a:solidFill>
                  <a:srgbClr val="FF3300"/>
                </a:solidFill>
                <a:latin typeface="Arial" charset="0"/>
              </a:rPr>
              <a:t>14 ton/ha</a:t>
            </a:r>
          </a:p>
        </p:txBody>
      </p:sp>
      <p:sp>
        <p:nvSpPr>
          <p:cNvPr id="37898" name="CaixaDeTexto 15"/>
          <p:cNvSpPr txBox="1">
            <a:spLocks noChangeArrowheads="1"/>
          </p:cNvSpPr>
          <p:nvPr/>
        </p:nvSpPr>
        <p:spPr bwMode="auto">
          <a:xfrm>
            <a:off x="2316163" y="2946400"/>
            <a:ext cx="300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>
                <a:solidFill>
                  <a:srgbClr val="000000"/>
                </a:solidFill>
                <a:latin typeface="Arial" charset="0"/>
              </a:rPr>
              <a:t>c</a:t>
            </a:r>
          </a:p>
        </p:txBody>
      </p:sp>
      <p:sp>
        <p:nvSpPr>
          <p:cNvPr id="37899" name="CaixaDeTexto 16"/>
          <p:cNvSpPr txBox="1">
            <a:spLocks noChangeArrowheads="1"/>
          </p:cNvSpPr>
          <p:nvPr/>
        </p:nvSpPr>
        <p:spPr bwMode="auto">
          <a:xfrm>
            <a:off x="3021013" y="2973388"/>
            <a:ext cx="300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>
                <a:solidFill>
                  <a:srgbClr val="000000"/>
                </a:solidFill>
                <a:latin typeface="Arial" charset="0"/>
              </a:rPr>
              <a:t>c</a:t>
            </a:r>
          </a:p>
        </p:txBody>
      </p:sp>
      <p:sp>
        <p:nvSpPr>
          <p:cNvPr id="37900" name="CaixaDeTexto 17"/>
          <p:cNvSpPr txBox="1">
            <a:spLocks noChangeArrowheads="1"/>
          </p:cNvSpPr>
          <p:nvPr/>
        </p:nvSpPr>
        <p:spPr bwMode="auto">
          <a:xfrm>
            <a:off x="3695700" y="2593975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>
                <a:solidFill>
                  <a:srgbClr val="000000"/>
                </a:solidFill>
                <a:latin typeface="Arial" charset="0"/>
              </a:rPr>
              <a:t>b</a:t>
            </a:r>
          </a:p>
        </p:txBody>
      </p:sp>
      <p:sp>
        <p:nvSpPr>
          <p:cNvPr id="37901" name="CaixaDeTexto 18"/>
          <p:cNvSpPr txBox="1">
            <a:spLocks noChangeArrowheads="1"/>
          </p:cNvSpPr>
          <p:nvPr/>
        </p:nvSpPr>
        <p:spPr bwMode="auto">
          <a:xfrm>
            <a:off x="4391025" y="2432050"/>
            <a:ext cx="31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>
                <a:solidFill>
                  <a:srgbClr val="000000"/>
                </a:solidFill>
                <a:latin typeface="Arial" charset="0"/>
              </a:rPr>
              <a:t>b</a:t>
            </a:r>
          </a:p>
        </p:txBody>
      </p:sp>
      <p:sp>
        <p:nvSpPr>
          <p:cNvPr id="37902" name="CaixaDeTexto 19"/>
          <p:cNvSpPr txBox="1">
            <a:spLocks noChangeArrowheads="1"/>
          </p:cNvSpPr>
          <p:nvPr/>
        </p:nvSpPr>
        <p:spPr bwMode="auto">
          <a:xfrm>
            <a:off x="5076825" y="1844675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>
                <a:solidFill>
                  <a:srgbClr val="000000"/>
                </a:solidFill>
                <a:latin typeface="Arial" charset="0"/>
              </a:rPr>
              <a:t>a</a:t>
            </a:r>
          </a:p>
        </p:txBody>
      </p:sp>
      <p:sp>
        <p:nvSpPr>
          <p:cNvPr id="37903" name="CaixaDeTexto 20"/>
          <p:cNvSpPr txBox="1">
            <a:spLocks noChangeArrowheads="1"/>
          </p:cNvSpPr>
          <p:nvPr/>
        </p:nvSpPr>
        <p:spPr bwMode="auto">
          <a:xfrm>
            <a:off x="6443663" y="1724025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>
                <a:solidFill>
                  <a:srgbClr val="000000"/>
                </a:solidFill>
                <a:latin typeface="Arial" charset="0"/>
              </a:rPr>
              <a:t>a</a:t>
            </a:r>
          </a:p>
        </p:txBody>
      </p:sp>
      <p:sp>
        <p:nvSpPr>
          <p:cNvPr id="37904" name="CaixaDeTexto 21"/>
          <p:cNvSpPr txBox="1">
            <a:spLocks noChangeArrowheads="1"/>
          </p:cNvSpPr>
          <p:nvPr/>
        </p:nvSpPr>
        <p:spPr bwMode="auto">
          <a:xfrm>
            <a:off x="5746750" y="261461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>
                <a:solidFill>
                  <a:srgbClr val="000000"/>
                </a:solidFill>
                <a:latin typeface="Arial" charset="0"/>
              </a:rPr>
              <a:t>b</a:t>
            </a:r>
          </a:p>
        </p:txBody>
      </p:sp>
      <p:sp>
        <p:nvSpPr>
          <p:cNvPr id="37905" name="CaixaDeTexto 22"/>
          <p:cNvSpPr txBox="1">
            <a:spLocks noChangeArrowheads="1"/>
          </p:cNvSpPr>
          <p:nvPr/>
        </p:nvSpPr>
        <p:spPr bwMode="auto">
          <a:xfrm>
            <a:off x="7118350" y="2371725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>
                <a:solidFill>
                  <a:srgbClr val="000000"/>
                </a:solidFill>
                <a:latin typeface="Arial" charset="0"/>
              </a:rPr>
              <a:t>b</a:t>
            </a:r>
          </a:p>
        </p:txBody>
      </p:sp>
      <p:grpSp>
        <p:nvGrpSpPr>
          <p:cNvPr id="37906" name="Grupo 24"/>
          <p:cNvGrpSpPr>
            <a:grpSpLocks/>
          </p:cNvGrpSpPr>
          <p:nvPr/>
        </p:nvGrpSpPr>
        <p:grpSpPr bwMode="auto">
          <a:xfrm>
            <a:off x="5292725" y="5445125"/>
            <a:ext cx="2101850" cy="1296988"/>
            <a:chOff x="5292080" y="5445125"/>
            <a:chExt cx="2102495" cy="1296988"/>
          </a:xfrm>
        </p:grpSpPr>
        <p:pic>
          <p:nvPicPr>
            <p:cNvPr id="3790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840" t="50214" r="4196" b="3320"/>
            <a:stretch>
              <a:fillRect/>
            </a:stretch>
          </p:blipFill>
          <p:spPr bwMode="auto">
            <a:xfrm>
              <a:off x="5292725" y="5445125"/>
              <a:ext cx="2101850" cy="129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8" name="CaixaDeTexto 26"/>
            <p:cNvSpPr txBox="1">
              <a:spLocks noChangeArrowheads="1"/>
            </p:cNvSpPr>
            <p:nvPr/>
          </p:nvSpPr>
          <p:spPr bwMode="auto">
            <a:xfrm>
              <a:off x="5292080" y="6134542"/>
              <a:ext cx="2102495" cy="292388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pt-BR" sz="1300" b="1">
                  <a:latin typeface="Arial" charset="0"/>
                </a:rPr>
                <a:t>7. BRS Rubi do Cerrado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571472" y="142852"/>
            <a:ext cx="8281987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Tecnologias geradas: Alguns destaques</a:t>
            </a:r>
            <a:endParaRPr lang="pt-BR" sz="28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195513" y="765175"/>
            <a:ext cx="459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rgbClr val="FF9900"/>
                </a:solidFill>
                <a:latin typeface="+mj-lt"/>
                <a:cs typeface="+mn-cs"/>
              </a:rPr>
              <a:t>Maracujazeiro-ornamental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32" t="14561" r="16780" b="9636"/>
          <a:stretch>
            <a:fillRect/>
          </a:stretch>
        </p:blipFill>
        <p:spPr bwMode="auto">
          <a:xfrm>
            <a:off x="107950" y="1428750"/>
            <a:ext cx="292100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32" t="14561" r="16780" b="8659"/>
          <a:stretch>
            <a:fillRect/>
          </a:stretch>
        </p:blipFill>
        <p:spPr bwMode="auto">
          <a:xfrm>
            <a:off x="3127375" y="1428750"/>
            <a:ext cx="2884488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32" t="14561" r="16780" b="9636"/>
          <a:stretch>
            <a:fillRect/>
          </a:stretch>
        </p:blipFill>
        <p:spPr bwMode="auto">
          <a:xfrm>
            <a:off x="6113463" y="1428750"/>
            <a:ext cx="2922587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m 1" descr="18jun2009_Passifloras Embrapa_0006 cóp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9" r="6522" b="1262"/>
          <a:stretch>
            <a:fillRect/>
          </a:stretch>
        </p:blipFill>
        <p:spPr bwMode="auto">
          <a:xfrm>
            <a:off x="6215063" y="0"/>
            <a:ext cx="2928937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Imagem 6" descr="_DSC007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4" r="12856"/>
          <a:stretch>
            <a:fillRect/>
          </a:stretch>
        </p:blipFill>
        <p:spPr bwMode="auto">
          <a:xfrm>
            <a:off x="6215063" y="4468813"/>
            <a:ext cx="2928937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Imagem 5" descr="_DSC0050.JPG"/>
          <p:cNvPicPr>
            <a:picLocks noChangeAspect="1"/>
          </p:cNvPicPr>
          <p:nvPr/>
        </p:nvPicPr>
        <p:blipFill>
          <a:blip r:embed="rId4" cstate="print">
            <a:lum bright="-2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231" r="7961"/>
          <a:stretch>
            <a:fillRect/>
          </a:stretch>
        </p:blipFill>
        <p:spPr bwMode="auto">
          <a:xfrm>
            <a:off x="0" y="0"/>
            <a:ext cx="6072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571472" y="142852"/>
            <a:ext cx="8281987" cy="107157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t-B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Tecnologias geradas: Alguns destaques</a:t>
            </a:r>
            <a:endParaRPr lang="pt-BR" sz="28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pt-B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771775" y="765175"/>
            <a:ext cx="36258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rgbClr val="FF9900"/>
                </a:solidFill>
                <a:latin typeface="+mj-lt"/>
                <a:cs typeface="+mn-cs"/>
              </a:rPr>
              <a:t>Maracujazeiro silvestre</a:t>
            </a:r>
          </a:p>
        </p:txBody>
      </p:sp>
      <p:pic>
        <p:nvPicPr>
          <p:cNvPr id="40964" name="Imagem 7" descr="DSC_878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1050" y="2857500"/>
            <a:ext cx="570071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318" t="9261" r="5742" b="3427"/>
          <a:stretch>
            <a:fillRect/>
          </a:stretch>
        </p:blipFill>
        <p:spPr bwMode="auto">
          <a:xfrm>
            <a:off x="285750" y="1284288"/>
            <a:ext cx="2917825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algn="l">
          <a:defRPr sz="2400" dirty="0" smtClean="0">
            <a:solidFill>
              <a:srgbClr val="004994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3414</TotalTime>
  <Words>774</Words>
  <Application>Microsoft Office PowerPoint</Application>
  <PresentationFormat>Apresentação na tela (4:3)</PresentationFormat>
  <Paragraphs>135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2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RAFAEL LEMOS NOGUEIRA</dc:creator>
  <cp:lastModifiedBy>ffaleiro</cp:lastModifiedBy>
  <cp:revision>232</cp:revision>
  <dcterms:created xsi:type="dcterms:W3CDTF">2013-08-05T11:53:24Z</dcterms:created>
  <dcterms:modified xsi:type="dcterms:W3CDTF">2015-10-09T17:35:12Z</dcterms:modified>
</cp:coreProperties>
</file>