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96" r:id="rId3"/>
    <p:sldId id="398" r:id="rId4"/>
    <p:sldId id="399" r:id="rId5"/>
    <p:sldId id="400" r:id="rId6"/>
    <p:sldId id="397" r:id="rId7"/>
    <p:sldId id="401" r:id="rId8"/>
    <p:sldId id="402" r:id="rId9"/>
    <p:sldId id="403" r:id="rId10"/>
    <p:sldId id="395" r:id="rId11"/>
    <p:sldId id="276" r:id="rId12"/>
    <p:sldId id="277" r:id="rId13"/>
    <p:sldId id="278" r:id="rId14"/>
    <p:sldId id="345" r:id="rId15"/>
    <p:sldId id="385" r:id="rId16"/>
    <p:sldId id="386" r:id="rId17"/>
    <p:sldId id="387" r:id="rId18"/>
    <p:sldId id="389" r:id="rId19"/>
    <p:sldId id="388" r:id="rId20"/>
    <p:sldId id="390" r:id="rId21"/>
    <p:sldId id="391" r:id="rId22"/>
    <p:sldId id="392" r:id="rId23"/>
    <p:sldId id="393" r:id="rId24"/>
    <p:sldId id="380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3" r:id="rId34"/>
    <p:sldId id="412" r:id="rId35"/>
    <p:sldId id="414" r:id="rId36"/>
    <p:sldId id="416" r:id="rId37"/>
    <p:sldId id="415" r:id="rId38"/>
    <p:sldId id="417" r:id="rId39"/>
    <p:sldId id="418" r:id="rId40"/>
    <p:sldId id="419" r:id="rId41"/>
    <p:sldId id="420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6600"/>
    <a:srgbClr val="98D3F0"/>
    <a:srgbClr val="C5E6F7"/>
    <a:srgbClr val="B9E1F5"/>
    <a:srgbClr val="88C8DC"/>
    <a:srgbClr val="004994"/>
    <a:srgbClr val="EAF6FC"/>
    <a:srgbClr val="70C1EA"/>
    <a:srgbClr val="7C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 varScale="1">
        <p:scale>
          <a:sx n="70" d="100"/>
          <a:sy n="70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1D9B9-04D9-484E-9010-D9C638957DE6}" type="datetimeFigureOut">
              <a:rPr lang="pt-BR" smtClean="0"/>
              <a:pPr/>
              <a:t>04/10/2015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1BFC-B268-4331-A1DE-75C95CF390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84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1606A-0E37-4508-8BF6-93C779DC26BA}" type="datetimeFigureOut">
              <a:rPr lang="pt-BR" smtClean="0"/>
              <a:pPr/>
              <a:t>04/10/2015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2266B-0333-4D7C-BC40-BEB6E8251C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0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88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3" y="2759961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28" y="466764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805264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5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4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4" y="3284985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632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88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5" y="3284985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0735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4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2" y="2276873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:p14="http://schemas.microsoft.com/office/powerpoint/2010/main" val="27468480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2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:p14="http://schemas.microsoft.com/office/powerpoint/2010/main" val="171549101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7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6" y="3331306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1" y="4697198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20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5" y="1039413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6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69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08" y="4643547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348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39" y="-27384"/>
            <a:ext cx="9232451" cy="7416439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:p14="http://schemas.microsoft.com/office/powerpoint/2010/main" val="26792470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54" y="5498399"/>
            <a:ext cx="6970517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8" y="5532520"/>
            <a:ext cx="6912768" cy="9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1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</a:p>
          <a:p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20" y="5530548"/>
            <a:ext cx="7024384" cy="9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37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747593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0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Contato@embrapa.br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10" y="5467790"/>
            <a:ext cx="7269804" cy="104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A8627-508F-42CF-95BB-F618F9516C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589240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8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2" y="0"/>
            <a:ext cx="7200800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1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805264"/>
            <a:ext cx="1584176" cy="5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2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4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2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517231"/>
            <a:ext cx="3113718" cy="11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1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07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1" y="3356992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39699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6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1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1" y="465313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2973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0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2" y="3161562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3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1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4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537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0"/>
            <a:ext cx="9217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1" r:id="rId3"/>
    <p:sldLayoutId id="2147483652" r:id="rId4"/>
    <p:sldLayoutId id="2147483656" r:id="rId5"/>
    <p:sldLayoutId id="2147483673" r:id="rId6"/>
    <p:sldLayoutId id="2147483657" r:id="rId7"/>
    <p:sldLayoutId id="2147483658" r:id="rId8"/>
    <p:sldLayoutId id="2147483663" r:id="rId9"/>
    <p:sldLayoutId id="2147483660" r:id="rId10"/>
    <p:sldLayoutId id="2147483661" r:id="rId11"/>
    <p:sldLayoutId id="2147483668" r:id="rId12"/>
    <p:sldLayoutId id="2147483662" r:id="rId13"/>
    <p:sldLayoutId id="2147483664" r:id="rId14"/>
    <p:sldLayoutId id="2147483665" r:id="rId15"/>
    <p:sldLayoutId id="2147483666" r:id="rId16"/>
    <p:sldLayoutId id="2147483669" r:id="rId17"/>
    <p:sldLayoutId id="2147483674" r:id="rId18"/>
    <p:sldLayoutId id="2147483675" r:id="rId19"/>
    <p:sldLayoutId id="2147483676" r:id="rId20"/>
    <p:sldLayoutId id="2147483677" r:id="rId2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4800" y="332656"/>
            <a:ext cx="849630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MOSTRA DE RESULTADOS</a:t>
            </a:r>
            <a:endParaRPr lang="pt-BR" altLang="pt-B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12847" y="980728"/>
            <a:ext cx="871296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2012</a:t>
            </a:r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– Hotel RM – história dos projetos por tema</a:t>
            </a:r>
          </a:p>
          <a:p>
            <a:pPr eaLnBrk="0" hangingPunct="0"/>
            <a:endParaRPr lang="pt-BR" altLang="pt-BR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eaLnBrk="0" hangingPunct="0"/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2013</a:t>
            </a:r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– Correios – apresentação de resultados por projetos</a:t>
            </a:r>
          </a:p>
          <a:p>
            <a:pPr eaLnBrk="0" hangingPunct="0"/>
            <a:endParaRPr lang="pt-BR" altLang="pt-BR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eaLnBrk="0" hangingPunct="0"/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2014</a:t>
            </a:r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– Correios – apresentação de resultados por projetos</a:t>
            </a:r>
          </a:p>
          <a:p>
            <a:pPr eaLnBrk="0" hangingPunct="0"/>
            <a:endParaRPr lang="pt-BR" altLang="pt-BR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eaLnBrk="0" hangingPunct="0"/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2015</a:t>
            </a:r>
            <a:r>
              <a:rPr lang="pt-BR" altLang="pt-BR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– Foco na história das tecnologias geradas e ações de comunicação e TT</a:t>
            </a:r>
            <a:endParaRPr lang="pt-BR" altLang="pt-BR" sz="2800" b="1" i="1" dirty="0">
              <a:solidFill>
                <a:srgbClr val="FF99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107504"/>
            <a:ext cx="8496300" cy="15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GRUPO DE TRABALHO:</a:t>
            </a:r>
          </a:p>
          <a:p>
            <a:pPr algn="ctr" eaLnBrk="0" hangingPunct="0"/>
            <a:r>
              <a:rPr lang="pt-BR" altLang="pt-BR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Germoplasma</a:t>
            </a:r>
            <a:r>
              <a:rPr lang="pt-BR" altLang="pt-B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, melhoramento genético e uso diversificado das Passifloras</a:t>
            </a:r>
            <a:endParaRPr lang="pt-BR" altLang="pt-B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19" descr="Figuracapamemorial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9690" t="1469" r="55450" b="83224"/>
          <a:stretch>
            <a:fillRect/>
          </a:stretch>
        </p:blipFill>
        <p:spPr bwMode="auto">
          <a:xfrm>
            <a:off x="0" y="1628800"/>
            <a:ext cx="2843808" cy="180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" descr="Figuracapamemorial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928" t="19772" r="76324" b="64444"/>
          <a:stretch>
            <a:fillRect/>
          </a:stretch>
        </p:blipFill>
        <p:spPr bwMode="auto">
          <a:xfrm>
            <a:off x="1835696" y="2658660"/>
            <a:ext cx="2681250" cy="192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Figuracapamemorial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5629" t="20021" r="55573" b="64482"/>
          <a:stretch>
            <a:fillRect/>
          </a:stretch>
        </p:blipFill>
        <p:spPr bwMode="auto">
          <a:xfrm>
            <a:off x="4355976" y="3284984"/>
            <a:ext cx="245045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346896" y="1664717"/>
            <a:ext cx="5689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Fábio </a:t>
            </a:r>
            <a:r>
              <a:rPr lang="pt-BR" altLang="pt-BR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Gelape</a:t>
            </a:r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</a:t>
            </a:r>
            <a:r>
              <a:rPr lang="pt-BR" altLang="pt-BR" sz="24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Faleiro</a:t>
            </a:r>
            <a:r>
              <a:rPr lang="pt-BR" altLang="pt-BR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(Coord.)</a:t>
            </a:r>
          </a:p>
          <a:p>
            <a:pPr algn="r" eaLnBrk="0" hangingPunct="0"/>
            <a:r>
              <a:rPr lang="pt-BR" altLang="pt-BR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Ana Maria Costa (Coord.)</a:t>
            </a:r>
          </a:p>
          <a:p>
            <a:pPr algn="r" eaLnBrk="0" hangingPunct="0"/>
            <a:r>
              <a:rPr lang="pt-BR" altLang="pt-BR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Sônia Maria Celestino (</a:t>
            </a:r>
            <a:r>
              <a:rPr lang="pt-BR" altLang="pt-BR" sz="24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Moder</a:t>
            </a:r>
            <a:r>
              <a:rPr lang="pt-BR" altLang="pt-BR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.)</a:t>
            </a:r>
            <a:endParaRPr lang="pt-BR" altLang="pt-BR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r" eaLnBrk="0" hangingPunct="0"/>
            <a:endParaRPr lang="pt-BR" altLang="pt-BR" sz="2800" b="1" i="1" dirty="0">
              <a:solidFill>
                <a:srgbClr val="FF9900"/>
              </a:solidFill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21195"/>
            <a:ext cx="2843807" cy="213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4797152"/>
            <a:ext cx="5689600" cy="162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Colaboradores:</a:t>
            </a:r>
          </a:p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Nilton Tadeu Vilela Junqueira</a:t>
            </a:r>
          </a:p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Marcelo </a:t>
            </a:r>
            <a:r>
              <a:rPr lang="pt-BR" altLang="pt-BR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Fideles</a:t>
            </a:r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Braga</a:t>
            </a:r>
          </a:p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Tadeu </a:t>
            </a:r>
            <a:r>
              <a:rPr lang="pt-BR" altLang="pt-BR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Graciolli</a:t>
            </a:r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Guimarães</a:t>
            </a:r>
          </a:p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Herbert Cavalcante de Lima</a:t>
            </a:r>
          </a:p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José Maria </a:t>
            </a:r>
            <a:r>
              <a:rPr lang="pt-BR" altLang="pt-BR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Camargos</a:t>
            </a:r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(TT)</a:t>
            </a:r>
          </a:p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Marco </a:t>
            </a:r>
            <a:r>
              <a:rPr lang="pt-BR" altLang="pt-BR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Antonio</a:t>
            </a:r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da Cruz Borba (TT)</a:t>
            </a:r>
          </a:p>
          <a:p>
            <a:pPr eaLnBrk="0" hangingPunct="0"/>
            <a:r>
              <a:rPr lang="pt-BR" altLang="pt-BR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entre outros</a:t>
            </a:r>
            <a:endParaRPr lang="pt-BR" altLang="pt-BR" b="1" i="1" dirty="0">
              <a:solidFill>
                <a:srgbClr val="FF99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1438" y="116632"/>
            <a:ext cx="9001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Revisão da Planilha de Tecnologias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11560" y="837744"/>
          <a:ext cx="8280920" cy="5692312"/>
        </p:xfrm>
        <a:graphic>
          <a:graphicData uri="http://schemas.openxmlformats.org/drawingml/2006/table">
            <a:tbl>
              <a:tblPr/>
              <a:tblGrid>
                <a:gridCol w="432048"/>
                <a:gridCol w="7848872"/>
              </a:tblGrid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BRS Gigante Amarelo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Ouro Vermelho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Sol do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Rubi do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Estrela do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Rubiflora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Roseflora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Céu do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BRS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Rosea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Púrpura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BRS Sertão Forte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Produtos tecnológicos da Rede </a:t>
                      </a:r>
                      <a:r>
                        <a:rPr lang="pt-BR" sz="14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Passitec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BRS Pérola do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Uso de cobertura de solos em Pomares de Maracujazeiro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Polinização Manual para Aumentar a Produtividade do Maracujazeiro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Produção de Mudas de Maracujá-doce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Irrigação e fertirrigação do maracujá doce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Calagem e Adubação do Maracujazeiro-doce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Manejo do Solo, Nutrição e Adubação do Maracujazeiro-azedo na Região do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 produção de maracujá na região do cerrado: caracterização socioeconômica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Recomendações técnicas para o cultivo de Passiflora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setaceae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cv. BRS Pérola do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Maracujás cultivados nos sistemas orgânico e convencional, em consórcio com mandioca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Maracujás produzido em sistema convencional e orgânico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9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Controle das principais doencas do maracujazeiro no cerrado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140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Producao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de mudas de maracujazeiro-azedo por enxertia em estacas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herbaceas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enraizadas de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especies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de passifloras silvestres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014413" y="142875"/>
            <a:ext cx="70775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Um pouco da história dessas tecnologia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79512" y="620688"/>
            <a:ext cx="8785225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Aprimoramento do sistema de produção de maracujá para o Cerrado -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Nilton Junqueira et al.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(janeiro de 1998 a dezembro de 2002)</a:t>
            </a:r>
          </a:p>
          <a:p>
            <a:endParaRPr lang="pt-BR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Seleção de cultivares e porta-enxertos para o maracujazeiro-azedo no bioma Cerrado, visando o controle de doenças e aumento de produtividade -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Nilton 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Junqueira et al. 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(fevereiro de 2004 a dezembro de 2005)</a:t>
            </a:r>
          </a:p>
          <a:p>
            <a:endParaRPr lang="pt-B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Caracterização de </a:t>
            </a:r>
            <a:r>
              <a:rPr lang="pt-B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germoplasma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melhoramento genético do maracujazeiro assistidos por marcadores moleculares – fase I  -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Fábio </a:t>
            </a:r>
            <a:r>
              <a:rPr lang="pt-BR" sz="1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(abril de 2005 a março de 2008)</a:t>
            </a:r>
          </a:p>
          <a:p>
            <a:endParaRPr lang="pt-B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Conservação e caracterização de espécies silvestres de maracujazeiro (</a:t>
            </a:r>
            <a:r>
              <a:rPr lang="pt-B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Passiflora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spp.) e utilização potencial no melhoramento genético, como porta-enxertos, alimentos funcionais, plantas ornamentais e medicinais -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Fábio </a:t>
            </a:r>
            <a:r>
              <a:rPr lang="pt-BR" sz="1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(outubro de 2006 a setembro de 2008) CNPq</a:t>
            </a:r>
          </a:p>
          <a:p>
            <a:endParaRPr lang="pt-B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Caracterização e uso de </a:t>
            </a:r>
            <a:r>
              <a:rPr lang="pt-B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germoplasma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melhoramento genético do maracujazeiro auxiliados por marcadores moleculares – Fase II -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Fábio </a:t>
            </a:r>
            <a:r>
              <a:rPr lang="pt-BR" sz="1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(outubro de 2008 a setembro de 2012)</a:t>
            </a:r>
          </a:p>
          <a:p>
            <a:endParaRPr lang="pt-BR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Melhoramento genético do maracujazeiro (</a:t>
            </a:r>
            <a:r>
              <a:rPr lang="pt-B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Passiflora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spp.) visando sua utilização diversificada e valoração da biodiversidade essencialmente brasileira -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Fábio </a:t>
            </a:r>
            <a:r>
              <a:rPr lang="pt-BR" sz="1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(novembro de 2008 a outubro de 2011) CNPq</a:t>
            </a:r>
          </a:p>
          <a:p>
            <a:endParaRPr lang="pt-B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Desenvolvimento tecnológico para uso funcional e medicinal das passifloras silvestres (PASSIITEC I) –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Ana 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Maria et al.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(abril de 2009 a março de 2012)</a:t>
            </a:r>
          </a:p>
          <a:p>
            <a:endParaRPr lang="pt-BR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Caracterização e uso de </a:t>
            </a:r>
            <a:r>
              <a:rPr lang="pt-B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germoplasma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melhoramento genético do maracujazeiro auxiliados por marcadores moleculares – Fase III -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Fábio </a:t>
            </a:r>
            <a:r>
              <a:rPr lang="pt-BR" sz="1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(outubro de 2012 a setembro de 2016)</a:t>
            </a:r>
          </a:p>
          <a:p>
            <a:endParaRPr lang="pt-BR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Passitec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fase II – </a:t>
            </a:r>
            <a:r>
              <a:rPr lang="pt-B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Ana </a:t>
            </a:r>
            <a:r>
              <a:rPr lang="pt-B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Maria et al.</a:t>
            </a:r>
            <a:r>
              <a:rPr lang="pt-B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(CNPq)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365" y="142875"/>
            <a:ext cx="91374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Tecnologias geradas: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cultivares, produtos tecnológicos e recomendações</a:t>
            </a:r>
          </a:p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de ajustes nos sistemas de produção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649834"/>
            <a:ext cx="457200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3454400"/>
            <a:ext cx="449897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15816" y="836712"/>
            <a:ext cx="36877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sz="2800" b="1" dirty="0">
                <a:solidFill>
                  <a:srgbClr val="FF9900"/>
                </a:solidFill>
                <a:latin typeface="Arial" charset="0"/>
              </a:rPr>
              <a:t>Maracujazeiro-azedo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5" t="10791" r="20107" b="4044"/>
          <a:stretch>
            <a:fillRect/>
          </a:stretch>
        </p:blipFill>
        <p:spPr bwMode="auto">
          <a:xfrm>
            <a:off x="6500813" y="2428875"/>
            <a:ext cx="24415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5" t="14041" r="16228" b="8876"/>
          <a:stretch>
            <a:fillRect/>
          </a:stretch>
        </p:blipFill>
        <p:spPr bwMode="auto">
          <a:xfrm>
            <a:off x="4357688" y="2000250"/>
            <a:ext cx="24892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1" t="14084" r="16130" b="8441"/>
          <a:stretch>
            <a:fillRect/>
          </a:stretch>
        </p:blipFill>
        <p:spPr bwMode="auto">
          <a:xfrm>
            <a:off x="2143125" y="1643063"/>
            <a:ext cx="247173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2" t="13846" r="16423" b="8659"/>
          <a:stretch>
            <a:fillRect/>
          </a:stretch>
        </p:blipFill>
        <p:spPr bwMode="auto">
          <a:xfrm>
            <a:off x="142875" y="1124744"/>
            <a:ext cx="24399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ângulo 1"/>
          <p:cNvSpPr>
            <a:spLocks noChangeArrowheads="1"/>
          </p:cNvSpPr>
          <p:nvPr/>
        </p:nvSpPr>
        <p:spPr bwMode="auto">
          <a:xfrm>
            <a:off x="612527" y="726530"/>
            <a:ext cx="8135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t-BR" b="1" dirty="0">
                <a:solidFill>
                  <a:srgbClr val="FF9933"/>
                </a:solidFill>
                <a:latin typeface="Arial" charset="0"/>
              </a:rPr>
              <a:t>Produtividade de 8 cultivares de maracujazeiro</a:t>
            </a:r>
          </a:p>
          <a:p>
            <a:pPr algn="ctr" eaLnBrk="1" hangingPunct="1"/>
            <a:r>
              <a:rPr lang="pt-BR" b="1" dirty="0">
                <a:solidFill>
                  <a:srgbClr val="FF9933"/>
                </a:solidFill>
                <a:latin typeface="Arial" charset="0"/>
              </a:rPr>
              <a:t>em toneladas/hectare em Terra Nova do Norte, MT</a:t>
            </a:r>
            <a:endParaRPr lang="pt-BR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41438"/>
            <a:ext cx="63373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6" t="2769" r="28409" b="73889"/>
          <a:stretch>
            <a:fillRect/>
          </a:stretch>
        </p:blipFill>
        <p:spPr bwMode="auto">
          <a:xfrm>
            <a:off x="2268538" y="5445125"/>
            <a:ext cx="10795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25929" r="25073" b="50185"/>
          <a:stretch>
            <a:fillRect/>
          </a:stretch>
        </p:blipFill>
        <p:spPr bwMode="auto">
          <a:xfrm>
            <a:off x="3635375" y="5445125"/>
            <a:ext cx="12382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86"/>
          <p:cNvSpPr txBox="1">
            <a:spLocks noChangeArrowheads="1"/>
          </p:cNvSpPr>
          <p:nvPr/>
        </p:nvSpPr>
        <p:spPr bwMode="auto">
          <a:xfrm>
            <a:off x="1403350" y="5199063"/>
            <a:ext cx="6697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000">
                <a:solidFill>
                  <a:srgbClr val="FFFFFF"/>
                </a:solidFill>
              </a:rPr>
              <a:t>As médias seguidas pela mesma letra na coluna não diferem entre si pelo teste de Duncan a 5% de probabilidade.</a:t>
            </a:r>
            <a:endParaRPr lang="pt-BR" sz="1000" b="1">
              <a:solidFill>
                <a:srgbClr val="FFFFFF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395288" y="4278313"/>
            <a:ext cx="835342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4"/>
          <p:cNvSpPr txBox="1">
            <a:spLocks noChangeArrowheads="1"/>
          </p:cNvSpPr>
          <p:nvPr/>
        </p:nvSpPr>
        <p:spPr bwMode="auto">
          <a:xfrm>
            <a:off x="334963" y="4262438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FF3300"/>
                </a:solidFill>
              </a:rPr>
              <a:t>14 ton/ha</a:t>
            </a:r>
          </a:p>
        </p:txBody>
      </p:sp>
      <p:sp>
        <p:nvSpPr>
          <p:cNvPr id="17" name="CaixaDeTexto 15"/>
          <p:cNvSpPr txBox="1">
            <a:spLocks noChangeArrowheads="1"/>
          </p:cNvSpPr>
          <p:nvPr/>
        </p:nvSpPr>
        <p:spPr bwMode="auto">
          <a:xfrm>
            <a:off x="2316163" y="2946400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8" name="CaixaDeTexto 16"/>
          <p:cNvSpPr txBox="1">
            <a:spLocks noChangeArrowheads="1"/>
          </p:cNvSpPr>
          <p:nvPr/>
        </p:nvSpPr>
        <p:spPr bwMode="auto">
          <a:xfrm>
            <a:off x="3021013" y="2973388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9" name="CaixaDeTexto 17"/>
          <p:cNvSpPr txBox="1">
            <a:spLocks noChangeArrowheads="1"/>
          </p:cNvSpPr>
          <p:nvPr/>
        </p:nvSpPr>
        <p:spPr bwMode="auto">
          <a:xfrm>
            <a:off x="3695700" y="2593975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0" name="CaixaDeTexto 18"/>
          <p:cNvSpPr txBox="1">
            <a:spLocks noChangeArrowheads="1"/>
          </p:cNvSpPr>
          <p:nvPr/>
        </p:nvSpPr>
        <p:spPr bwMode="auto">
          <a:xfrm>
            <a:off x="4391025" y="24320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1" name="CaixaDeTexto 19"/>
          <p:cNvSpPr txBox="1">
            <a:spLocks noChangeArrowheads="1"/>
          </p:cNvSpPr>
          <p:nvPr/>
        </p:nvSpPr>
        <p:spPr bwMode="auto">
          <a:xfrm>
            <a:off x="5076825" y="184467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2" name="CaixaDeTexto 20"/>
          <p:cNvSpPr txBox="1">
            <a:spLocks noChangeArrowheads="1"/>
          </p:cNvSpPr>
          <p:nvPr/>
        </p:nvSpPr>
        <p:spPr bwMode="auto">
          <a:xfrm>
            <a:off x="6443663" y="1724025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3" name="CaixaDeTexto 21"/>
          <p:cNvSpPr txBox="1">
            <a:spLocks noChangeArrowheads="1"/>
          </p:cNvSpPr>
          <p:nvPr/>
        </p:nvSpPr>
        <p:spPr bwMode="auto">
          <a:xfrm>
            <a:off x="5746750" y="261461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4" name="CaixaDeTexto 22"/>
          <p:cNvSpPr txBox="1">
            <a:spLocks noChangeArrowheads="1"/>
          </p:cNvSpPr>
          <p:nvPr/>
        </p:nvSpPr>
        <p:spPr bwMode="auto">
          <a:xfrm>
            <a:off x="7118350" y="23717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00"/>
                </a:solidFill>
              </a:rPr>
              <a:t>b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5292080" y="5445125"/>
            <a:ext cx="2102495" cy="1296988"/>
            <a:chOff x="5292080" y="5445125"/>
            <a:chExt cx="2102495" cy="1296988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0" t="50214" r="4196" b="3320"/>
            <a:stretch>
              <a:fillRect/>
            </a:stretch>
          </p:blipFill>
          <p:spPr bwMode="auto">
            <a:xfrm>
              <a:off x="5292725" y="5445125"/>
              <a:ext cx="2101850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CaixaDeTexto 26"/>
            <p:cNvSpPr txBox="1"/>
            <p:nvPr/>
          </p:nvSpPr>
          <p:spPr>
            <a:xfrm>
              <a:off x="5292080" y="6134542"/>
              <a:ext cx="2102495" cy="292388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r>
                <a:rPr lang="pt-BR" sz="1300" b="1" dirty="0" smtClean="0">
                  <a:latin typeface="Arial" pitchFamily="34" charset="0"/>
                  <a:cs typeface="Arial" pitchFamily="34" charset="0"/>
                </a:rPr>
                <a:t>7. BRS Rubi do Cerrado</a:t>
              </a:r>
              <a:endParaRPr lang="pt-BR" sz="13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195513" y="764704"/>
            <a:ext cx="459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9900"/>
                </a:solidFill>
                <a:latin typeface="+mj-lt"/>
              </a:rPr>
              <a:t>Maracujazeiro-ornamental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2" t="14561" r="16780" b="9636"/>
          <a:stretch>
            <a:fillRect/>
          </a:stretch>
        </p:blipFill>
        <p:spPr bwMode="auto">
          <a:xfrm>
            <a:off x="107950" y="1428279"/>
            <a:ext cx="29210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2" t="14561" r="16780" b="8659"/>
          <a:stretch>
            <a:fillRect/>
          </a:stretch>
        </p:blipFill>
        <p:spPr bwMode="auto">
          <a:xfrm>
            <a:off x="3127375" y="1428279"/>
            <a:ext cx="2884488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2" t="14561" r="16780" b="9636"/>
          <a:stretch>
            <a:fillRect/>
          </a:stretch>
        </p:blipFill>
        <p:spPr bwMode="auto">
          <a:xfrm>
            <a:off x="6113463" y="1428279"/>
            <a:ext cx="292258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 descr="18jun2009_Passifloras Embrapa_0006 có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r="6522" b="1262"/>
          <a:stretch>
            <a:fillRect/>
          </a:stretch>
        </p:blipFill>
        <p:spPr bwMode="auto">
          <a:xfrm>
            <a:off x="6215063" y="0"/>
            <a:ext cx="2928937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6" descr="_DSC00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12856"/>
          <a:stretch>
            <a:fillRect/>
          </a:stretch>
        </p:blipFill>
        <p:spPr bwMode="auto">
          <a:xfrm>
            <a:off x="6215063" y="4468813"/>
            <a:ext cx="29289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5" descr="_DSC0050.JPG"/>
          <p:cNvPicPr>
            <a:picLocks noChangeAspect="1"/>
          </p:cNvPicPr>
          <p:nvPr/>
        </p:nvPicPr>
        <p:blipFill>
          <a:blip r:embed="rId4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1" r="7961"/>
          <a:stretch>
            <a:fillRect/>
          </a:stretch>
        </p:blipFill>
        <p:spPr bwMode="auto">
          <a:xfrm>
            <a:off x="0" y="0"/>
            <a:ext cx="607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771800" y="764704"/>
            <a:ext cx="3626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rgbClr val="FF9900"/>
                </a:solidFill>
                <a:latin typeface="+mj-lt"/>
              </a:rPr>
              <a:t>Maracujazeiro silvestre</a:t>
            </a:r>
            <a:endParaRPr lang="pt-BR" sz="2800" b="1" dirty="0">
              <a:solidFill>
                <a:srgbClr val="FF9900"/>
              </a:solidFill>
              <a:latin typeface="+mj-lt"/>
            </a:endParaRPr>
          </a:p>
        </p:txBody>
      </p:sp>
      <p:pic>
        <p:nvPicPr>
          <p:cNvPr id="7" name="Imagem 7" descr="DSC_878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1050" y="2857500"/>
            <a:ext cx="57007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5318" t="9261" r="5742" b="3427"/>
          <a:stretch>
            <a:fillRect/>
          </a:stretch>
        </p:blipFill>
        <p:spPr bwMode="auto">
          <a:xfrm>
            <a:off x="285750" y="1284839"/>
            <a:ext cx="2918098" cy="550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79712" y="836712"/>
            <a:ext cx="4291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 dirty="0" smtClean="0">
                <a:solidFill>
                  <a:srgbClr val="FF9900"/>
                </a:solidFill>
              </a:rPr>
              <a:t>Polinização manual do maracujá</a:t>
            </a:r>
            <a:endParaRPr lang="pt-BR" altLang="pt-BR" sz="2400" b="1" dirty="0">
              <a:solidFill>
                <a:srgbClr val="FF99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lum bright="24000" contrast="56000"/>
          </a:blip>
          <a:srcRect l="24281" t="20125" r="11407" b="9875"/>
          <a:stretch>
            <a:fillRect/>
          </a:stretch>
        </p:blipFill>
        <p:spPr bwMode="auto">
          <a:xfrm>
            <a:off x="467544" y="4551786"/>
            <a:ext cx="2592288" cy="211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36000" contrast="48000"/>
          </a:blip>
          <a:srcRect/>
          <a:stretch>
            <a:fillRect/>
          </a:stretch>
        </p:blipFill>
        <p:spPr bwMode="auto">
          <a:xfrm>
            <a:off x="395536" y="1776939"/>
            <a:ext cx="2682379" cy="20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915816" y="5157192"/>
            <a:ext cx="15890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4800" b="1" dirty="0">
                <a:solidFill>
                  <a:schemeClr val="bg1"/>
                </a:solidFill>
              </a:rPr>
              <a:t>60 %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59832" y="2276872"/>
            <a:ext cx="1244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4800" b="1" dirty="0">
                <a:solidFill>
                  <a:schemeClr val="bg1"/>
                </a:solidFill>
              </a:rPr>
              <a:t>6 %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37865" t="10167" r="17844" b="4959"/>
          <a:stretch>
            <a:fillRect/>
          </a:stretch>
        </p:blipFill>
        <p:spPr bwMode="auto">
          <a:xfrm>
            <a:off x="5220072" y="1628800"/>
            <a:ext cx="3431883" cy="49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26"/>
          <p:cNvSpPr txBox="1">
            <a:spLocks noChangeArrowheads="1"/>
          </p:cNvSpPr>
          <p:nvPr/>
        </p:nvSpPr>
        <p:spPr bwMode="auto">
          <a:xfrm>
            <a:off x="4903788" y="6505575"/>
            <a:ext cx="4233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600">
                <a:solidFill>
                  <a:schemeClr val="bg1"/>
                </a:solidFill>
              </a:rPr>
              <a:t>http://www.cpac.embrapa.br/download/268/t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pac.embrapa.br/publico/usuarios/uploads/mostraresultados2015/c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877"/>
            <a:ext cx="2880320" cy="68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4800" y="2924944"/>
            <a:ext cx="246700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2015</a:t>
            </a:r>
            <a:endParaRPr lang="pt-BR" altLang="pt-BR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72200" y="2924944"/>
            <a:ext cx="246700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2015</a:t>
            </a:r>
            <a:endParaRPr lang="pt-BR" altLang="pt-BR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0" y="4462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 que necessitam maiores ações de comunicação e transferência de tecnologia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b="34143"/>
          <a:stretch>
            <a:fillRect/>
          </a:stretch>
        </p:blipFill>
        <p:spPr bwMode="auto">
          <a:xfrm>
            <a:off x="35496" y="937295"/>
            <a:ext cx="61023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259632" y="6165304"/>
            <a:ext cx="30026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800" b="1" dirty="0">
                <a:solidFill>
                  <a:srgbClr val="FFFF00"/>
                </a:solidFill>
              </a:rPr>
              <a:t>BRS </a:t>
            </a:r>
            <a:r>
              <a:rPr lang="pt-BR" sz="2800" b="1" dirty="0" err="1">
                <a:solidFill>
                  <a:srgbClr val="FFFF00"/>
                </a:solidFill>
              </a:rPr>
              <a:t>Rosea</a:t>
            </a:r>
            <a:r>
              <a:rPr lang="pt-BR" sz="2800" b="1" dirty="0">
                <a:solidFill>
                  <a:srgbClr val="FFFF00"/>
                </a:solidFill>
              </a:rPr>
              <a:t> Púrpura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50000" t="19022" r="24120"/>
          <a:stretch>
            <a:fillRect/>
          </a:stretch>
        </p:blipFill>
        <p:spPr bwMode="auto">
          <a:xfrm>
            <a:off x="5776913" y="935038"/>
            <a:ext cx="3367087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agem 1" descr="BRS Azulão.JPG"/>
          <p:cNvPicPr>
            <a:picLocks noChangeAspect="1"/>
          </p:cNvPicPr>
          <p:nvPr/>
        </p:nvPicPr>
        <p:blipFill>
          <a:blip r:embed="rId2" cstate="print"/>
          <a:srcRect t="7355"/>
          <a:stretch>
            <a:fillRect/>
          </a:stretch>
        </p:blipFill>
        <p:spPr bwMode="auto">
          <a:xfrm>
            <a:off x="0" y="1079971"/>
            <a:ext cx="59531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CaixaDeTexto 3"/>
          <p:cNvSpPr txBox="1">
            <a:spLocks noChangeArrowheads="1"/>
          </p:cNvSpPr>
          <p:nvPr/>
        </p:nvSpPr>
        <p:spPr bwMode="auto">
          <a:xfrm>
            <a:off x="1119188" y="6145485"/>
            <a:ext cx="3738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BRS Céu do Cerrado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 cstate="print"/>
          <a:srcRect l="50000" t="20651" r="23917"/>
          <a:stretch>
            <a:fillRect/>
          </a:stretch>
        </p:blipFill>
        <p:spPr bwMode="auto">
          <a:xfrm>
            <a:off x="5773738" y="1068388"/>
            <a:ext cx="339407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125182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 que necessitam maiores ações de comunicação e transferência de tecnologia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23728" y="908720"/>
            <a:ext cx="4056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FF9900"/>
                </a:solidFill>
              </a:rPr>
              <a:t>Tecnologia do ‘</a:t>
            </a:r>
            <a:r>
              <a:rPr lang="pt-BR" altLang="pt-BR" sz="2800" b="1" dirty="0" err="1">
                <a:solidFill>
                  <a:srgbClr val="FF9900"/>
                </a:solidFill>
              </a:rPr>
              <a:t>mudão</a:t>
            </a:r>
            <a:r>
              <a:rPr lang="pt-BR" altLang="pt-BR" sz="2800" b="1" dirty="0">
                <a:solidFill>
                  <a:srgbClr val="FF9900"/>
                </a:solidFill>
              </a:rPr>
              <a:t>’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1628800"/>
            <a:ext cx="351493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 i="1" dirty="0">
                <a:solidFill>
                  <a:srgbClr val="FFFF00"/>
                </a:solidFill>
              </a:rPr>
              <a:t>‘Quando o maracujá chega no</a:t>
            </a:r>
          </a:p>
          <a:p>
            <a:r>
              <a:rPr lang="pt-BR" altLang="pt-BR" sz="2000" b="1" i="1" dirty="0">
                <a:solidFill>
                  <a:srgbClr val="FFFF00"/>
                </a:solidFill>
              </a:rPr>
              <a:t>arame, ele vai embora’ </a:t>
            </a:r>
          </a:p>
          <a:p>
            <a:endParaRPr lang="pt-BR" altLang="pt-BR" sz="2000" b="1" i="1" dirty="0">
              <a:solidFill>
                <a:srgbClr val="FFFF00"/>
              </a:solidFill>
            </a:endParaRPr>
          </a:p>
          <a:p>
            <a:endParaRPr lang="pt-BR" altLang="pt-BR" sz="2000" b="1" i="1" dirty="0">
              <a:solidFill>
                <a:srgbClr val="FFFF00"/>
              </a:solidFill>
            </a:endParaRPr>
          </a:p>
          <a:p>
            <a:r>
              <a:rPr lang="pt-BR" altLang="pt-BR" sz="2000" b="1" dirty="0">
                <a:solidFill>
                  <a:srgbClr val="FFFF00"/>
                </a:solidFill>
              </a:rPr>
              <a:t>Mudas maiores:</a:t>
            </a:r>
          </a:p>
          <a:p>
            <a:pPr>
              <a:buFontTx/>
              <a:buChar char="-"/>
            </a:pPr>
            <a:r>
              <a:rPr lang="pt-BR" altLang="pt-BR" sz="2000" b="1" dirty="0">
                <a:solidFill>
                  <a:srgbClr val="FFFF00"/>
                </a:solidFill>
              </a:rPr>
              <a:t> Menor mortalidade no campo</a:t>
            </a:r>
          </a:p>
          <a:p>
            <a:pPr>
              <a:buFontTx/>
              <a:buChar char="-"/>
            </a:pPr>
            <a:r>
              <a:rPr lang="pt-BR" altLang="pt-BR" sz="2000" b="1" dirty="0">
                <a:solidFill>
                  <a:srgbClr val="FFFF00"/>
                </a:solidFill>
              </a:rPr>
              <a:t> Maior produtividade</a:t>
            </a:r>
          </a:p>
          <a:p>
            <a:pPr>
              <a:buFontTx/>
              <a:buChar char="-"/>
            </a:pPr>
            <a:r>
              <a:rPr lang="pt-BR" altLang="pt-BR" sz="2000" b="1" dirty="0">
                <a:solidFill>
                  <a:srgbClr val="FFFF00"/>
                </a:solidFill>
              </a:rPr>
              <a:t> Maior preço</a:t>
            </a:r>
          </a:p>
          <a:p>
            <a:pPr>
              <a:buFontTx/>
              <a:buChar char="-"/>
            </a:pPr>
            <a:endParaRPr lang="pt-BR" altLang="pt-BR" sz="2000" b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endParaRPr lang="pt-BR" altLang="pt-BR" sz="2000" b="1" dirty="0">
              <a:solidFill>
                <a:srgbClr val="FFFF00"/>
              </a:solidFill>
            </a:endParaRPr>
          </a:p>
          <a:p>
            <a:r>
              <a:rPr lang="pt-BR" altLang="pt-BR" sz="2000" b="1" dirty="0">
                <a:solidFill>
                  <a:srgbClr val="FFFF00"/>
                </a:solidFill>
              </a:rPr>
              <a:t>Benefícios do uso de </a:t>
            </a:r>
            <a:r>
              <a:rPr lang="pt-BR" altLang="pt-BR" sz="2000" b="1" dirty="0" err="1">
                <a:solidFill>
                  <a:srgbClr val="FFFF00"/>
                </a:solidFill>
              </a:rPr>
              <a:t>mudão</a:t>
            </a:r>
            <a:endParaRPr lang="pt-BR" altLang="pt-BR" sz="2000" b="1" dirty="0">
              <a:solidFill>
                <a:srgbClr val="FFFF00"/>
              </a:solidFill>
            </a:endParaRPr>
          </a:p>
          <a:p>
            <a:r>
              <a:rPr lang="pt-BR" altLang="pt-BR" sz="2000" b="1" dirty="0">
                <a:solidFill>
                  <a:srgbClr val="FFFF00"/>
                </a:solidFill>
              </a:rPr>
              <a:t>são maiores em áreas com</a:t>
            </a:r>
          </a:p>
          <a:p>
            <a:r>
              <a:rPr lang="pt-BR" altLang="pt-BR" sz="2000" b="1" dirty="0">
                <a:solidFill>
                  <a:srgbClr val="FFFF00"/>
                </a:solidFill>
              </a:rPr>
              <a:t>grande pressão de </a:t>
            </a:r>
            <a:r>
              <a:rPr lang="pt-BR" altLang="pt-BR" sz="2000" b="1" dirty="0" err="1">
                <a:solidFill>
                  <a:srgbClr val="FFFF00"/>
                </a:solidFill>
              </a:rPr>
              <a:t>inóculo</a:t>
            </a:r>
            <a:r>
              <a:rPr lang="pt-BR" altLang="pt-BR" sz="2000" b="1" dirty="0">
                <a:solidFill>
                  <a:srgbClr val="FFFF00"/>
                </a:solidFill>
              </a:rPr>
              <a:t> de</a:t>
            </a:r>
          </a:p>
          <a:p>
            <a:r>
              <a:rPr lang="pt-BR" altLang="pt-BR" sz="2000" b="1" dirty="0">
                <a:solidFill>
                  <a:srgbClr val="FFFF00"/>
                </a:solidFill>
              </a:rPr>
              <a:t>doenças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1412776"/>
            <a:ext cx="4176713" cy="491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4071938" y="6357938"/>
            <a:ext cx="4892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dirty="0">
                <a:solidFill>
                  <a:schemeClr val="bg1"/>
                </a:solidFill>
              </a:rPr>
              <a:t>Dias:      </a:t>
            </a:r>
            <a:r>
              <a:rPr lang="pt-BR" altLang="pt-BR" dirty="0">
                <a:solidFill>
                  <a:schemeClr val="bg1"/>
                </a:solidFill>
              </a:rPr>
              <a:t>180          150      120      90       </a:t>
            </a:r>
            <a:r>
              <a:rPr lang="pt-BR" altLang="pt-BR" dirty="0" smtClean="0">
                <a:solidFill>
                  <a:schemeClr val="bg1"/>
                </a:solidFill>
              </a:rPr>
              <a:t>60        30        </a:t>
            </a:r>
            <a:endParaRPr lang="pt-BR" altLang="pt-BR" dirty="0">
              <a:solidFill>
                <a:schemeClr val="bg1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0" y="0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 que necessitam maiores ações de comunicação e transferência de tecnologia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987824" y="1340768"/>
            <a:ext cx="2835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Dias de campo, palestras,</a:t>
            </a:r>
            <a:b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treinamentos</a:t>
            </a:r>
          </a:p>
        </p:txBody>
      </p:sp>
      <p:pic>
        <p:nvPicPr>
          <p:cNvPr id="4" name="Imagem 11" descr="folderpag1.jpg"/>
          <p:cNvPicPr>
            <a:picLocks noChangeAspect="1"/>
          </p:cNvPicPr>
          <p:nvPr/>
        </p:nvPicPr>
        <p:blipFill>
          <a:blip r:embed="rId2" cstate="print"/>
          <a:srcRect t="53125"/>
          <a:stretch>
            <a:fillRect/>
          </a:stretch>
        </p:blipFill>
        <p:spPr bwMode="auto">
          <a:xfrm>
            <a:off x="17463" y="4691063"/>
            <a:ext cx="320992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4202113"/>
            <a:ext cx="398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Seminários, Encontros, Lançamentos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188200" y="908720"/>
            <a:ext cx="1812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TV, internet, rádio, revistas 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/>
          <a:srcRect l="51292" t="11806" r="15778" b="6250"/>
          <a:stretch>
            <a:fillRect/>
          </a:stretch>
        </p:blipFill>
        <p:spPr bwMode="auto">
          <a:xfrm>
            <a:off x="3290888" y="4681538"/>
            <a:ext cx="15494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/>
          <a:srcRect l="24747" t="31010" r="37170" b="28209"/>
          <a:stretch>
            <a:fillRect/>
          </a:stretch>
        </p:blipFill>
        <p:spPr bwMode="auto">
          <a:xfrm>
            <a:off x="7188200" y="4278858"/>
            <a:ext cx="169703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/>
          <a:srcRect l="17416" t="26231" r="37434" b="28125"/>
          <a:stretch>
            <a:fillRect/>
          </a:stretch>
        </p:blipFill>
        <p:spPr bwMode="auto">
          <a:xfrm>
            <a:off x="6516688" y="1506736"/>
            <a:ext cx="23685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Home_maracuj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3238" y="2843709"/>
            <a:ext cx="2047875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F:\Fabio\Fotos\2013setembro\congressomelhoramentoplantas\iphone 270.jpg"/>
          <p:cNvPicPr>
            <a:picLocks noChangeAspect="1" noChangeArrowheads="1"/>
          </p:cNvPicPr>
          <p:nvPr/>
        </p:nvPicPr>
        <p:blipFill>
          <a:blip r:embed="rId7" cstate="print"/>
          <a:srcRect t="40714" b="9505"/>
          <a:stretch>
            <a:fillRect/>
          </a:stretch>
        </p:blipFill>
        <p:spPr bwMode="auto">
          <a:xfrm>
            <a:off x="395536" y="2420888"/>
            <a:ext cx="39973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2700" y="2565400"/>
            <a:ext cx="2547938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F:\Fabio\Fotos\2012\lancamentorubiriodejaneiro\SDC10792.JPG"/>
          <p:cNvPicPr>
            <a:picLocks noChangeAspect="1" noChangeArrowheads="1"/>
          </p:cNvPicPr>
          <p:nvPr/>
        </p:nvPicPr>
        <p:blipFill>
          <a:blip r:embed="rId9" cstate="print"/>
          <a:srcRect b="20567"/>
          <a:stretch>
            <a:fillRect/>
          </a:stretch>
        </p:blipFill>
        <p:spPr bwMode="auto">
          <a:xfrm>
            <a:off x="179512" y="1124744"/>
            <a:ext cx="276225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 l="38162" t="8475" r="36220" b="3885"/>
          <a:stretch>
            <a:fillRect/>
          </a:stretch>
        </p:blipFill>
        <p:spPr bwMode="auto">
          <a:xfrm>
            <a:off x="4899025" y="4706938"/>
            <a:ext cx="9890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 l="40051" t="13910" r="38145" b="5743"/>
          <a:stretch>
            <a:fillRect/>
          </a:stretch>
        </p:blipFill>
        <p:spPr bwMode="auto">
          <a:xfrm>
            <a:off x="5953125" y="4706938"/>
            <a:ext cx="101917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C:\Users\ffaleiro\Pictures\2013-10-01\002.jpg"/>
          <p:cNvPicPr>
            <a:picLocks noChangeAspect="1" noChangeArrowheads="1"/>
          </p:cNvPicPr>
          <p:nvPr/>
        </p:nvPicPr>
        <p:blipFill>
          <a:blip r:embed="rId12" cstate="print"/>
          <a:srcRect l="8453" t="9375" r="7022" b="7291"/>
          <a:stretch>
            <a:fillRect/>
          </a:stretch>
        </p:blipFill>
        <p:spPr bwMode="auto">
          <a:xfrm>
            <a:off x="7643813" y="5256013"/>
            <a:ext cx="1265237" cy="15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ubtítulo 2"/>
          <p:cNvSpPr txBox="1">
            <a:spLocks/>
          </p:cNvSpPr>
          <p:nvPr/>
        </p:nvSpPr>
        <p:spPr>
          <a:xfrm>
            <a:off x="35496" y="5317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Ações de comunicação e transferência de tecnologia a serem utilizadas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9" descr="5%"/>
          <p:cNvSpPr>
            <a:spLocks noChangeArrowheads="1" noChangeShapeType="1" noTextEdit="1"/>
          </p:cNvSpPr>
          <p:nvPr/>
        </p:nvSpPr>
        <p:spPr bwMode="auto">
          <a:xfrm>
            <a:off x="539552" y="908720"/>
            <a:ext cx="6297612" cy="655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maracuja</a:t>
            </a:r>
            <a:r>
              <a:rPr lang="pt-BR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</a:t>
            </a:r>
            <a:r>
              <a:rPr lang="pt-BR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cpac</a:t>
            </a:r>
            <a:r>
              <a:rPr lang="pt-BR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</a:t>
            </a:r>
            <a:r>
              <a:rPr lang="pt-BR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embrapa</a:t>
            </a:r>
            <a:r>
              <a:rPr lang="pt-BR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</a:t>
            </a:r>
            <a:r>
              <a:rPr lang="pt-BR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br</a:t>
            </a:r>
            <a:endParaRPr lang="pt-BR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pct5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7045" name="Picture 3" descr="Home_maracu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628775"/>
            <a:ext cx="60071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35496" y="116632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Maiores informações sobre as tecnologias geradas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6237312"/>
            <a:ext cx="756084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www.cpac.embrapa.br/mostraresultados2015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6428" r="26679" b="5981"/>
          <a:stretch/>
        </p:blipFill>
        <p:spPr bwMode="auto">
          <a:xfrm>
            <a:off x="1259632" y="260648"/>
            <a:ext cx="66390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597912" y="1612331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3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 t="21736" r="37478" b="3961"/>
          <a:stretch/>
        </p:blipFill>
        <p:spPr bwMode="auto">
          <a:xfrm>
            <a:off x="1187624" y="116632"/>
            <a:ext cx="6768752" cy="661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3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655" y="2412475"/>
            <a:ext cx="3331096" cy="1449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Formulário de carregamento do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17368" y="260648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‘Turbinar’ 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36096" y="2411760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Elaborar o Portfólio 40 anos 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436096" y="4499992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Agrupar as tecnologias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3779912" y="985293"/>
            <a:ext cx="1512168" cy="1795635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3779912" y="3136405"/>
            <a:ext cx="1507488" cy="714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3779912" y="3645738"/>
            <a:ext cx="1507488" cy="1578898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3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655" y="2412475"/>
            <a:ext cx="3331096" cy="1449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Formulário de carregamento do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17368" y="260648"/>
            <a:ext cx="3331096" cy="1449288"/>
          </a:xfrm>
          <a:prstGeom prst="rect">
            <a:avLst/>
          </a:prstGeom>
          <a:solidFill>
            <a:srgbClr val="92D05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‘Turbinar’ 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36096" y="2411760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Elaborar o Portfólio 40 anos 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436096" y="4499992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Agrupar as tecnologias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3779912" y="985293"/>
            <a:ext cx="1512168" cy="1795635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3779912" y="3136405"/>
            <a:ext cx="1507488" cy="714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3779912" y="3645738"/>
            <a:ext cx="1507488" cy="1578898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6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/>
          <p:cNvSpPr txBox="1">
            <a:spLocks/>
          </p:cNvSpPr>
          <p:nvPr/>
        </p:nvSpPr>
        <p:spPr>
          <a:xfrm>
            <a:off x="35496" y="5317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GESTEC – Sistema de Gestão das Tecnologias da Embrapa </a:t>
            </a:r>
            <a:endParaRPr lang="pt-BR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18859" r="20735" b="7137"/>
          <a:stretch/>
        </p:blipFill>
        <p:spPr bwMode="auto">
          <a:xfrm>
            <a:off x="588499" y="1124744"/>
            <a:ext cx="779992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7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4" t="25590" r="29485" b="10910"/>
          <a:stretch/>
        </p:blipFill>
        <p:spPr bwMode="auto">
          <a:xfrm>
            <a:off x="1475656" y="236247"/>
            <a:ext cx="6336704" cy="541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8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/>
          <p:cNvSpPr txBox="1">
            <a:spLocks/>
          </p:cNvSpPr>
          <p:nvPr/>
        </p:nvSpPr>
        <p:spPr>
          <a:xfrm>
            <a:off x="35496" y="5317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GESTEC – Sistema de Gestão das Tecnologias da Embrapa </a:t>
            </a:r>
            <a:endParaRPr lang="pt-BR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5164" r="20000" b="6740"/>
          <a:stretch/>
        </p:blipFill>
        <p:spPr bwMode="auto">
          <a:xfrm>
            <a:off x="539552" y="1124744"/>
            <a:ext cx="7920880" cy="570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6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/>
          <p:cNvSpPr txBox="1">
            <a:spLocks/>
          </p:cNvSpPr>
          <p:nvPr/>
        </p:nvSpPr>
        <p:spPr>
          <a:xfrm>
            <a:off x="35496" y="5317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GESTEC – Sistema de Gestão das Tecnologias da Embrapa </a:t>
            </a:r>
            <a:endParaRPr lang="pt-BR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5164" r="20000" b="6740"/>
          <a:stretch/>
        </p:blipFill>
        <p:spPr bwMode="auto">
          <a:xfrm>
            <a:off x="539552" y="1124744"/>
            <a:ext cx="7920880" cy="570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5157192"/>
            <a:ext cx="2448272" cy="432048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0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655" y="2412475"/>
            <a:ext cx="3331096" cy="1449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Formulário de carregamento do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17368" y="260648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‘Turbinar’ 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36096" y="2411760"/>
            <a:ext cx="3331096" cy="1449288"/>
          </a:xfrm>
          <a:prstGeom prst="rect">
            <a:avLst/>
          </a:prstGeom>
          <a:solidFill>
            <a:srgbClr val="92D05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Elaborar o Portfólio 40 anos 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436096" y="4499992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Agrupar as tecnologias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3779912" y="985293"/>
            <a:ext cx="1512168" cy="1795635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3779912" y="3136405"/>
            <a:ext cx="1507488" cy="714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3779912" y="3645738"/>
            <a:ext cx="1507488" cy="1578898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7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/>
          <p:cNvSpPr txBox="1">
            <a:spLocks/>
          </p:cNvSpPr>
          <p:nvPr/>
        </p:nvSpPr>
        <p:spPr>
          <a:xfrm>
            <a:off x="35496" y="5317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Portfolio de Tecnologias da Embrapa Cerrados – Especial 40 anos</a:t>
            </a:r>
            <a:endParaRPr lang="pt-BR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www.cpac.embrapa.br/publico/usuarios/uploads/mostraresultados2015/cap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7"/>
          <a:stretch/>
        </p:blipFill>
        <p:spPr bwMode="auto">
          <a:xfrm>
            <a:off x="2987824" y="1196494"/>
            <a:ext cx="3600400" cy="564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6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655" y="2412475"/>
            <a:ext cx="3331096" cy="1449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Formulário de carregamento do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17368" y="260648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‘Turbinar’ o GESTEC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36096" y="2411760"/>
            <a:ext cx="3331096" cy="1449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Elaborar o Portfólio 40 anos 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436096" y="4499992"/>
            <a:ext cx="3331096" cy="1449288"/>
          </a:xfrm>
          <a:prstGeom prst="rect">
            <a:avLst/>
          </a:prstGeom>
          <a:solidFill>
            <a:srgbClr val="92D05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Agrupar as tecnologias</a:t>
            </a:r>
            <a:endParaRPr lang="pt-BR" alt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3779912" y="985293"/>
            <a:ext cx="1512168" cy="1795635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3779912" y="3136405"/>
            <a:ext cx="1507488" cy="714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3779912" y="3645738"/>
            <a:ext cx="1507488" cy="1578898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5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/>
          <p:cNvSpPr txBox="1">
            <a:spLocks/>
          </p:cNvSpPr>
          <p:nvPr/>
        </p:nvSpPr>
        <p:spPr>
          <a:xfrm>
            <a:off x="35496" y="125182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Agrupamento das Tecnologias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20851" r="37656" b="7119"/>
          <a:stretch/>
        </p:blipFill>
        <p:spPr bwMode="auto">
          <a:xfrm>
            <a:off x="1763688" y="900752"/>
            <a:ext cx="5671614" cy="569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1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/>
          <p:cNvSpPr txBox="1">
            <a:spLocks/>
          </p:cNvSpPr>
          <p:nvPr/>
        </p:nvSpPr>
        <p:spPr>
          <a:xfrm>
            <a:off x="35496" y="125182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Preenchimento dos formulários GESTEC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21736" r="42428" b="3961"/>
          <a:stretch/>
        </p:blipFill>
        <p:spPr bwMode="auto">
          <a:xfrm>
            <a:off x="35496" y="764704"/>
            <a:ext cx="4968552" cy="602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149080" y="1444216"/>
            <a:ext cx="4031432" cy="43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Coordenadores</a:t>
            </a:r>
          </a:p>
          <a:p>
            <a:pPr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Moderador</a:t>
            </a:r>
          </a:p>
          <a:p>
            <a:pPr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Colaboradores</a:t>
            </a:r>
          </a:p>
          <a:p>
            <a:pPr eaLnBrk="0" hangingPunct="0"/>
            <a:endParaRPr lang="pt-BR" altLang="pt-BR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eaLnBrk="0" hangingPunct="0"/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Enviar para fabio.faleiro@embrapa.br</a:t>
            </a:r>
          </a:p>
          <a:p>
            <a:pPr eaLnBrk="0" hangingPunct="0"/>
            <a:endParaRPr lang="pt-BR" altLang="pt-BR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eaLnBrk="0" hangingPunct="0"/>
            <a:endParaRPr lang="pt-BR" altLang="pt-BR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Data limite: 15 de janeiro de 2016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6237312"/>
            <a:ext cx="756084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www.cpac.embrapa.br/mostraresultados2015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6428" r="26679" b="5981"/>
          <a:stretch/>
        </p:blipFill>
        <p:spPr bwMode="auto">
          <a:xfrm>
            <a:off x="1259632" y="260648"/>
            <a:ext cx="66390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2051720" y="1875888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8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15418" r="18438" b="6487"/>
          <a:stretch/>
        </p:blipFill>
        <p:spPr bwMode="auto">
          <a:xfrm>
            <a:off x="35496" y="260648"/>
            <a:ext cx="904364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7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15670" r="20569" b="5476"/>
          <a:stretch/>
        </p:blipFill>
        <p:spPr bwMode="auto">
          <a:xfrm>
            <a:off x="0" y="54590"/>
            <a:ext cx="9036496" cy="676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3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6237312"/>
            <a:ext cx="756084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www.cpac.embrapa.br/mostraresultados2015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6428" r="26679" b="5981"/>
          <a:stretch/>
        </p:blipFill>
        <p:spPr bwMode="auto">
          <a:xfrm>
            <a:off x="1259632" y="260648"/>
            <a:ext cx="66390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1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6237312"/>
            <a:ext cx="756084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www.cpac.embrapa.br/mostraresultados2015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6428" r="26679" b="5981"/>
          <a:stretch/>
        </p:blipFill>
        <p:spPr bwMode="auto">
          <a:xfrm>
            <a:off x="1259632" y="260648"/>
            <a:ext cx="66390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3056064" y="2366296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pac.embrapa.br/publico/usuarios/uploads/mostraresultados2015/c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877"/>
            <a:ext cx="2880320" cy="68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4800" y="2924944"/>
            <a:ext cx="246700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2015</a:t>
            </a:r>
            <a:endParaRPr lang="pt-BR" altLang="pt-BR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72200" y="2924944"/>
            <a:ext cx="246700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2015</a:t>
            </a:r>
            <a:endParaRPr lang="pt-BR" altLang="pt-BR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6237312"/>
            <a:ext cx="756084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www.cpac.embrapa.br/mostraresultados2015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6428" r="26679" b="5981"/>
          <a:stretch/>
        </p:blipFill>
        <p:spPr bwMode="auto">
          <a:xfrm>
            <a:off x="1259632" y="260648"/>
            <a:ext cx="66390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1073248" y="854128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0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14406" r="17727" b="5224"/>
          <a:stretch/>
        </p:blipFill>
        <p:spPr bwMode="auto">
          <a:xfrm>
            <a:off x="169364" y="116632"/>
            <a:ext cx="882777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9363" y="5229200"/>
            <a:ext cx="8827773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t-BR" altLang="pt-BR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~ 600 potenciais tecnologias / 23 grupos de trabalho</a:t>
            </a:r>
            <a:endParaRPr lang="pt-BR" altLang="pt-BR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6237312"/>
            <a:ext cx="756084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www.cpac.embrapa.br/mostraresultados2015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6428" r="26679" b="5981"/>
          <a:stretch/>
        </p:blipFill>
        <p:spPr bwMode="auto">
          <a:xfrm>
            <a:off x="1259632" y="260648"/>
            <a:ext cx="66390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2335984" y="1111096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27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1" t="41070" r="39610"/>
          <a:stretch/>
        </p:blipFill>
        <p:spPr bwMode="auto">
          <a:xfrm>
            <a:off x="3779911" y="1"/>
            <a:ext cx="4450569" cy="680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cpac.embrapa.br/publico/usuarios/uploads/mostraresultados2015/ca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20378"/>
            <a:ext cx="2880320" cy="68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6237312"/>
            <a:ext cx="7560840" cy="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altLang="pt-B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www.cpac.embrapa.br/mostraresultados2015</a:t>
            </a:r>
            <a:endParaRPr lang="pt-BR" alt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6428" r="26679" b="5981"/>
          <a:stretch/>
        </p:blipFill>
        <p:spPr bwMode="auto">
          <a:xfrm>
            <a:off x="1259632" y="260648"/>
            <a:ext cx="66390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2718128" y="1354416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4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3229</TotalTime>
  <Words>969</Words>
  <Application>Microsoft Office PowerPoint</Application>
  <PresentationFormat>Apresentação na tela (4:3)</PresentationFormat>
  <Paragraphs>186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LEMOS NOGUEIRA</dc:creator>
  <cp:lastModifiedBy>Fabio</cp:lastModifiedBy>
  <cp:revision>217</cp:revision>
  <dcterms:created xsi:type="dcterms:W3CDTF">2013-08-05T11:53:24Z</dcterms:created>
  <dcterms:modified xsi:type="dcterms:W3CDTF">2015-10-05T00:03:22Z</dcterms:modified>
</cp:coreProperties>
</file>